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7"/>
  </p:notesMasterIdLst>
  <p:sldIdLst>
    <p:sldId id="256" r:id="rId2"/>
    <p:sldId id="258" r:id="rId3"/>
    <p:sldId id="259" r:id="rId4"/>
    <p:sldId id="257" r:id="rId5"/>
    <p:sldId id="260" r:id="rId6"/>
  </p:sldIdLst>
  <p:sldSz cx="12192000" cy="6858000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85" d="100"/>
          <a:sy n="85" d="100"/>
        </p:scale>
        <p:origin x="590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10FFF6-9DBB-4FEF-B525-A5F4F41AB450}" type="datetimeFigureOut">
              <a:rPr lang="zh-TW" altLang="en-US" smtClean="0"/>
              <a:t>2026/3/12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D959A0-ECA6-4B72-BF7E-8E9168AEE386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055983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D959A0-ECA6-4B72-BF7E-8E9168AEE386}" type="slidenum">
              <a:rPr lang="zh-TW" altLang="en-US" smtClean="0"/>
              <a:t>1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3804525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D959A0-ECA6-4B72-BF7E-8E9168AEE386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582440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D959A0-ECA6-4B72-BF7E-8E9168AEE386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0452212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D959A0-ECA6-4B72-BF7E-8E9168AEE386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32420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7D959A0-ECA6-4B72-BF7E-8E9168AEE386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25249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15128" y="1788454"/>
            <a:ext cx="8361229" cy="2098226"/>
          </a:xfrm>
        </p:spPr>
        <p:txBody>
          <a:bodyPr anchor="b">
            <a:noAutofit/>
          </a:bodyPr>
          <a:lstStyle>
            <a:lvl1pPr algn="ct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9906" y="3956279"/>
            <a:ext cx="6831673" cy="1086237"/>
          </a:xfrm>
        </p:spPr>
        <p:txBody>
          <a:bodyPr>
            <a:normAutofit/>
          </a:bodyPr>
          <a:lstStyle>
            <a:lvl1pPr marL="0" indent="0" algn="ct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3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52858" y="6453386"/>
            <a:ext cx="1607944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054" y="6453386"/>
            <a:ext cx="7023377" cy="404614"/>
          </a:xfrm>
        </p:spPr>
        <p:txBody>
          <a:bodyPr/>
          <a:lstStyle>
            <a:lvl1pPr algn="ctr"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/>
          <p:cNvGrpSpPr/>
          <p:nvPr/>
        </p:nvGrpSpPr>
        <p:grpSpPr>
          <a:xfrm>
            <a:off x="752858" y="744469"/>
            <a:ext cx="10674117" cy="5349671"/>
            <a:chOff x="752858" y="744469"/>
            <a:chExt cx="10674117" cy="5349671"/>
          </a:xfrm>
        </p:grpSpPr>
        <p:sp>
          <p:nvSpPr>
            <p:cNvPr id="11" name="Freeform 6"/>
            <p:cNvSpPr/>
            <p:nvPr/>
          </p:nvSpPr>
          <p:spPr bwMode="auto">
            <a:xfrm>
              <a:off x="8151962" y="1685652"/>
              <a:ext cx="3275013" cy="4408488"/>
            </a:xfrm>
            <a:custGeom>
              <a:avLst/>
              <a:gdLst/>
              <a:ahLst/>
              <a:cxnLst/>
              <a:rect l="l" t="t" r="r" b="b"/>
              <a:pathLst>
                <a:path w="10000" h="10000">
                  <a:moveTo>
                    <a:pt x="8761" y="0"/>
                  </a:moveTo>
                  <a:lnTo>
                    <a:pt x="10000" y="0"/>
                  </a:lnTo>
                  <a:lnTo>
                    <a:pt x="10000" y="10000"/>
                  </a:lnTo>
                  <a:lnTo>
                    <a:pt x="0" y="10000"/>
                  </a:lnTo>
                  <a:lnTo>
                    <a:pt x="0" y="9126"/>
                  </a:lnTo>
                  <a:lnTo>
                    <a:pt x="8761" y="9127"/>
                  </a:lnTo>
                  <a:lnTo>
                    <a:pt x="8761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4" name="Freeform 6"/>
            <p:cNvSpPr/>
            <p:nvPr/>
          </p:nvSpPr>
          <p:spPr bwMode="auto">
            <a:xfrm flipH="1" flipV="1">
              <a:off x="752858" y="744469"/>
              <a:ext cx="3275668" cy="4408488"/>
            </a:xfrm>
            <a:custGeom>
              <a:avLst/>
              <a:gdLst/>
              <a:ahLst/>
              <a:cxnLst/>
              <a:rect l="l" t="t" r="r" b="b"/>
              <a:pathLst>
                <a:path w="10002" h="10000">
                  <a:moveTo>
                    <a:pt x="8763" y="0"/>
                  </a:moveTo>
                  <a:lnTo>
                    <a:pt x="10002" y="0"/>
                  </a:lnTo>
                  <a:lnTo>
                    <a:pt x="10002" y="10000"/>
                  </a:lnTo>
                  <a:lnTo>
                    <a:pt x="2" y="10000"/>
                  </a:lnTo>
                  <a:cubicBezTo>
                    <a:pt x="-2" y="9698"/>
                    <a:pt x="4" y="9427"/>
                    <a:pt x="0" y="9125"/>
                  </a:cubicBezTo>
                  <a:lnTo>
                    <a:pt x="8763" y="9128"/>
                  </a:lnTo>
                  <a:lnTo>
                    <a:pt x="8763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2295525"/>
            <a:ext cx="9601200" cy="3571875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596561" y="624156"/>
            <a:ext cx="1565766" cy="5243244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624156"/>
            <a:ext cx="8179641" cy="5243244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5025" y="1301360"/>
            <a:ext cx="9612971" cy="2852737"/>
          </a:xfrm>
        </p:spPr>
        <p:txBody>
          <a:bodyPr anchor="b">
            <a:normAutofit/>
          </a:bodyPr>
          <a:lstStyle>
            <a:lvl1pPr algn="r">
              <a:defRPr sz="7200" cap="all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5025" y="4216328"/>
            <a:ext cx="9612971" cy="1143324"/>
          </a:xfrm>
        </p:spPr>
        <p:txBody>
          <a:bodyPr/>
          <a:lstStyle>
            <a:lvl1pPr marL="0" indent="0" algn="r">
              <a:lnSpc>
                <a:spcPct val="112000"/>
              </a:lnSpc>
              <a:spcBef>
                <a:spcPts val="0"/>
              </a:spcBef>
              <a:spcAft>
                <a:spcPts val="0"/>
              </a:spcAft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8908" y="6453386"/>
            <a:ext cx="1622409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84312" y="6453386"/>
            <a:ext cx="7023377" cy="404614"/>
          </a:xfrm>
        </p:spPr>
        <p:txBody>
          <a:bodyPr/>
          <a:lstStyle>
            <a:lvl1pPr algn="ctr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30683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7" name="Freeform 6" title="Crop Mark"/>
          <p:cNvSpPr/>
          <p:nvPr/>
        </p:nvSpPr>
        <p:spPr bwMode="auto">
          <a:xfrm>
            <a:off x="8151962" y="1685652"/>
            <a:ext cx="3275013" cy="4408488"/>
          </a:xfrm>
          <a:custGeom>
            <a:avLst/>
            <a:gdLst/>
            <a:ahLst/>
            <a:cxnLst/>
            <a:rect l="0" t="0" r="r" b="b"/>
            <a:pathLst>
              <a:path w="4125" h="5554">
                <a:moveTo>
                  <a:pt x="3614" y="0"/>
                </a:moveTo>
                <a:lnTo>
                  <a:pt x="4125" y="0"/>
                </a:lnTo>
                <a:lnTo>
                  <a:pt x="4125" y="5554"/>
                </a:lnTo>
                <a:lnTo>
                  <a:pt x="0" y="5554"/>
                </a:lnTo>
                <a:lnTo>
                  <a:pt x="0" y="5074"/>
                </a:lnTo>
                <a:lnTo>
                  <a:pt x="3614" y="5074"/>
                </a:lnTo>
                <a:lnTo>
                  <a:pt x="3614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2285999"/>
            <a:ext cx="4447786" cy="3581401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525403" y="2285999"/>
            <a:ext cx="4447786" cy="3581401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71600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5014" y="2340864"/>
            <a:ext cx="4443984" cy="823912"/>
          </a:xfrm>
        </p:spPr>
        <p:txBody>
          <a:bodyPr anchor="b">
            <a:noAutofit/>
          </a:bodyPr>
          <a:lstStyle>
            <a:lvl1pPr marL="0" indent="0">
              <a:lnSpc>
                <a:spcPct val="84000"/>
              </a:lnSpc>
              <a:spcBef>
                <a:spcPts val="0"/>
              </a:spcBef>
              <a:spcAft>
                <a:spcPts val="0"/>
              </a:spcAft>
              <a:buNone/>
              <a:defRPr sz="3000" b="0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525014" y="3305207"/>
            <a:ext cx="4443984" cy="2562193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  <a:lvl2pPr>
              <a:defRPr baseline="0">
                <a:solidFill>
                  <a:schemeClr val="tx2"/>
                </a:solidFill>
              </a:defRPr>
            </a:lvl2pPr>
            <a:lvl3pPr>
              <a:defRPr baseline="0">
                <a:solidFill>
                  <a:schemeClr val="tx2"/>
                </a:solidFill>
              </a:defRPr>
            </a:lvl3pPr>
            <a:lvl4pPr>
              <a:defRPr baseline="0">
                <a:solidFill>
                  <a:schemeClr val="tx2"/>
                </a:solidFill>
              </a:defRPr>
            </a:lvl4pPr>
            <a:lvl5pPr>
              <a:defRPr baseline="0">
                <a:solidFill>
                  <a:schemeClr val="tx2"/>
                </a:solidFill>
              </a:defRPr>
            </a:lvl5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DE6118-2437-4B30-8E3C-4D2BE6020583}" type="datetimeFigureOut">
              <a:rPr lang="en-US" dirty="0"/>
              <a:t>3/12/2026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E57DC2-970A-4B3E-BB1C-7A09969E49DF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Autofit/>
          </a:bodyPr>
          <a:lstStyle>
            <a:lvl1pPr>
              <a:lnSpc>
                <a:spcPct val="84000"/>
              </a:lnSpc>
              <a:defRPr sz="4800" baseline="0">
                <a:solidFill>
                  <a:schemeClr val="tx2"/>
                </a:solidFill>
              </a:defRPr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56020" y="685801"/>
            <a:ext cx="5212080" cy="517525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6344"/>
            <a:ext cx="3855720" cy="3011056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 title="Background Shape"/>
          <p:cNvSpPr/>
          <p:nvPr/>
        </p:nvSpPr>
        <p:spPr>
          <a:xfrm>
            <a:off x="0" y="376"/>
            <a:ext cx="5303520" cy="685762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3900" y="685800"/>
            <a:ext cx="3855720" cy="2157884"/>
          </a:xfrm>
        </p:spPr>
        <p:txBody>
          <a:bodyPr anchor="t">
            <a:normAutofit/>
          </a:bodyPr>
          <a:lstStyle>
            <a:lvl1pPr>
              <a:lnSpc>
                <a:spcPct val="84000"/>
              </a:lnSpc>
              <a:defRPr sz="4800" baseline="0"/>
            </a:lvl1pPr>
          </a:lstStyle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532120" y="0"/>
            <a:ext cx="6659880" cy="6857999"/>
          </a:xfrm>
        </p:spPr>
        <p:txBody>
          <a:bodyPr anchor="t"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000"/>
            </a:lvl2pPr>
            <a:lvl3pPr marL="914400" indent="0">
              <a:buNone/>
              <a:defRPr sz="20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3900" y="2855968"/>
            <a:ext cx="3855720" cy="3011432"/>
          </a:xfrm>
        </p:spPr>
        <p:txBody>
          <a:bodyPr/>
          <a:lstStyle>
            <a:lvl1pPr marL="0" indent="0">
              <a:lnSpc>
                <a:spcPct val="113000"/>
              </a:lnSpc>
              <a:spcBef>
                <a:spcPts val="0"/>
              </a:spcBef>
              <a:spcAft>
                <a:spcPts val="1500"/>
              </a:spcAft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23900" y="6453386"/>
            <a:ext cx="120457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05945" y="6453386"/>
            <a:ext cx="2373675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9883140" y="6453386"/>
            <a:ext cx="1596292" cy="404614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Divider Bar"/>
          <p:cNvSpPr/>
          <p:nvPr/>
        </p:nvSpPr>
        <p:spPr>
          <a:xfrm>
            <a:off x="5303520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71600" y="685800"/>
            <a:ext cx="9601200" cy="14859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zh-TW" altLang="en-US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1600" y="2286000"/>
            <a:ext cx="9601200" cy="3581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90650" y="6453386"/>
            <a:ext cx="120457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fld id="{87DE6118-2437-4B30-8E3C-4D2BE6020583}" type="datetimeFigureOut">
              <a:rPr lang="en-US" dirty="0"/>
              <a:pPr/>
              <a:t>3/12/2026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93564" y="6453386"/>
            <a:ext cx="6280830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472736" y="6453386"/>
            <a:ext cx="1596292" cy="40461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aseline="0">
                <a:solidFill>
                  <a:schemeClr val="tx2"/>
                </a:solidFill>
              </a:defRPr>
            </a:lvl1pPr>
          </a:lstStyle>
          <a:p>
            <a:fld id="{69E57DC2-970A-4B3E-BB1C-7A09969E49DF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 title="Side bar"/>
          <p:cNvSpPr/>
          <p:nvPr/>
        </p:nvSpPr>
        <p:spPr>
          <a:xfrm>
            <a:off x="478095" y="376"/>
            <a:ext cx="2286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9000"/>
        </a:lnSpc>
        <a:spcBef>
          <a:spcPct val="0"/>
        </a:spcBef>
        <a:buNone/>
        <a:defRPr sz="4400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84048" indent="-384048" algn="l" defTabSz="914400" rtl="0" eaLnBrk="1" latinLnBrk="0" hangingPunct="1">
        <a:lnSpc>
          <a:spcPct val="94000"/>
        </a:lnSpc>
        <a:spcBef>
          <a:spcPts val="1000"/>
        </a:spcBef>
        <a:spcAft>
          <a:spcPts val="200"/>
        </a:spcAft>
        <a:buFont typeface="Franklin Gothic Book" panose="020B0503020102020204" pitchFamily="34" charset="0"/>
        <a:buChar char="■"/>
        <a:defRPr sz="2000" kern="1200" baseline="0">
          <a:solidFill>
            <a:schemeClr val="tx2"/>
          </a:solidFill>
          <a:latin typeface="+mn-lt"/>
          <a:ea typeface="+mn-ea"/>
          <a:cs typeface="+mn-cs"/>
        </a:defRPr>
      </a:lvl1pPr>
      <a:lvl2pPr marL="914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2000" i="1" kern="1200" baseline="0">
          <a:solidFill>
            <a:schemeClr val="tx2"/>
          </a:solidFill>
          <a:latin typeface="+mn-lt"/>
          <a:ea typeface="+mn-ea"/>
          <a:cs typeface="+mn-cs"/>
        </a:defRPr>
      </a:lvl2pPr>
      <a:lvl3pPr marL="1371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3pPr>
      <a:lvl4pPr marL="1828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800" i="1" kern="1200" baseline="0">
          <a:solidFill>
            <a:schemeClr val="tx2"/>
          </a:solidFill>
          <a:latin typeface="+mn-lt"/>
          <a:ea typeface="+mn-ea"/>
          <a:cs typeface="+mn-cs"/>
        </a:defRPr>
      </a:lvl4pPr>
      <a:lvl5pPr marL="22860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27432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600" i="1" kern="1200" baseline="0">
          <a:solidFill>
            <a:schemeClr val="tx2"/>
          </a:solidFill>
          <a:latin typeface="+mn-lt"/>
          <a:ea typeface="+mn-ea"/>
          <a:cs typeface="+mn-cs"/>
        </a:defRPr>
      </a:lvl6pPr>
      <a:lvl7pPr marL="32004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36576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–"/>
        <a:defRPr sz="1400" i="1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4114800" indent="-384048" algn="l" defTabSz="914400" rtl="0" eaLnBrk="1" latinLnBrk="0" hangingPunct="1">
        <a:lnSpc>
          <a:spcPct val="94000"/>
        </a:lnSpc>
        <a:spcBef>
          <a:spcPts val="500"/>
        </a:spcBef>
        <a:spcAft>
          <a:spcPts val="200"/>
        </a:spcAft>
        <a:buFont typeface="Franklin Gothic Book" panose="020B0503020102020204" pitchFamily="34" charset="0"/>
        <a:buChar char="■"/>
        <a:defRPr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3" orient="horz" pos="1368">
          <p15:clr>
            <a:srgbClr val="F26B43"/>
          </p15:clr>
        </p15:guide>
        <p15:guide id="4" orient="horz" pos="1440">
          <p15:clr>
            <a:srgbClr val="F26B43"/>
          </p15:clr>
        </p15:guide>
        <p15:guide id="6" orient="horz" pos="3696">
          <p15:clr>
            <a:srgbClr val="F26B43"/>
          </p15:clr>
        </p15:guide>
        <p15:guide id="7" orient="horz" pos="432">
          <p15:clr>
            <a:srgbClr val="F26B43"/>
          </p15:clr>
        </p15:guide>
        <p15:guide id="8" orient="horz" pos="1512">
          <p15:clr>
            <a:srgbClr val="F26B43"/>
          </p15:clr>
        </p15:guide>
        <p15:guide id="9" pos="6912">
          <p15:clr>
            <a:srgbClr val="F26B43"/>
          </p15:clr>
        </p15:guide>
        <p15:guide id="10" pos="936">
          <p15:clr>
            <a:srgbClr val="F26B43"/>
          </p15:clr>
        </p15:guide>
        <p15:guide id="11" pos="864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A14AAF8-DB60-4193-AE60-8A8A3D2B3F6E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/>
              <a:t>遠距教學課程補助及認證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E8A4A199-D81C-4D1D-9A98-A0D3B8E09FE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/>
              <a:t>圖資處資訊應用組</a:t>
            </a:r>
          </a:p>
        </p:txBody>
      </p:sp>
    </p:spTree>
    <p:extLst>
      <p:ext uri="{BB962C8B-B14F-4D97-AF65-F5344CB8AC3E}">
        <p14:creationId xmlns:p14="http://schemas.microsoft.com/office/powerpoint/2010/main" val="16243864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1317BB1-A8E9-4F18-A3FF-9473E38962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補助申請與</a:t>
            </a:r>
            <a:r>
              <a:rPr lang="zh-TW" altLang="en-US" sz="4400" dirty="0"/>
              <a:t>課程認證</a:t>
            </a: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C3F0705A-05AC-4EF8-B6F9-3607A5565F4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zh-TW" altLang="en-US" sz="2800" dirty="0"/>
              <a:t>經系</a:t>
            </a:r>
            <a:r>
              <a:rPr lang="en-US" altLang="zh-TW" sz="2800" dirty="0"/>
              <a:t>(</a:t>
            </a:r>
            <a:r>
              <a:rPr lang="zh-TW" altLang="en-US" sz="2800" dirty="0"/>
              <a:t>所</a:t>
            </a:r>
            <a:r>
              <a:rPr lang="en-US" altLang="zh-TW" sz="2800" dirty="0"/>
              <a:t>)</a:t>
            </a:r>
            <a:r>
              <a:rPr lang="zh-TW" altLang="en-US" sz="2800" dirty="0"/>
              <a:t>、院、校三級課程委員會議通過之遠距教學課程。</a:t>
            </a:r>
            <a:endParaRPr lang="en-US" altLang="zh-TW" sz="2800" dirty="0"/>
          </a:p>
          <a:p>
            <a:pPr marL="457200" indent="-457200">
              <a:buFont typeface="+mj-lt"/>
              <a:buAutoNum type="arabicPeriod"/>
            </a:pPr>
            <a:r>
              <a:rPr lang="zh-TW" altLang="en-US" sz="2800" dirty="0"/>
              <a:t>申請補助</a:t>
            </a:r>
            <a:endParaRPr lang="en-US" altLang="zh-TW" sz="2800" dirty="0"/>
          </a:p>
          <a:p>
            <a:pPr marL="987552" lvl="1" indent="-457200">
              <a:buFont typeface="+mj-lt"/>
              <a:buAutoNum type="arabicPeriod"/>
            </a:pPr>
            <a:r>
              <a:rPr lang="zh-TW" altLang="en-US" sz="2800" i="0" dirty="0"/>
              <a:t>每學期第</a:t>
            </a:r>
            <a:r>
              <a:rPr lang="en-US" altLang="zh-TW" sz="2800" i="0" dirty="0"/>
              <a:t>4</a:t>
            </a:r>
            <a:r>
              <a:rPr lang="zh-TW" altLang="en-US" sz="2800" i="0" dirty="0"/>
              <a:t>週內提出申請書。</a:t>
            </a:r>
            <a:endParaRPr lang="en-US" altLang="zh-TW" sz="2800" i="0" dirty="0"/>
          </a:p>
          <a:p>
            <a:pPr marL="987552" lvl="1" indent="-457200">
              <a:buFont typeface="+mj-lt"/>
              <a:buAutoNum type="arabicPeriod"/>
            </a:pPr>
            <a:r>
              <a:rPr lang="zh-TW" altLang="en-US" sz="2800" i="0" dirty="0"/>
              <a:t>期末考後</a:t>
            </a:r>
            <a:r>
              <a:rPr lang="en-US" altLang="zh-TW" sz="2800" i="0" dirty="0"/>
              <a:t>1</a:t>
            </a:r>
            <a:r>
              <a:rPr lang="zh-TW" altLang="en-US" sz="2800" i="0" dirty="0"/>
              <a:t>週內繳交自評表。</a:t>
            </a:r>
            <a:endParaRPr lang="en-US" altLang="zh-TW" sz="2800" i="0" dirty="0"/>
          </a:p>
          <a:p>
            <a:pPr marL="457200" indent="-457200">
              <a:buFont typeface="+mj-lt"/>
              <a:buAutoNum type="arabicPeriod"/>
            </a:pPr>
            <a:r>
              <a:rPr lang="zh-TW" altLang="en-US" sz="2800" dirty="0"/>
              <a:t>由遠距教學委員會審查自評表，若通過審查者則經費補助，推薦送教育部數位學習課程認證。</a:t>
            </a:r>
          </a:p>
        </p:txBody>
      </p:sp>
    </p:spTree>
    <p:extLst>
      <p:ext uri="{BB962C8B-B14F-4D97-AF65-F5344CB8AC3E}">
        <p14:creationId xmlns:p14="http://schemas.microsoft.com/office/powerpoint/2010/main" val="239210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46B04A51-A43A-4FDD-B223-69272235D4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zh-TW" altLang="en-US" sz="4900" dirty="0"/>
              <a:t>補助款最高為</a:t>
            </a:r>
            <a:r>
              <a:rPr lang="en-US" altLang="zh-TW" sz="4900" dirty="0"/>
              <a:t>12</a:t>
            </a:r>
            <a:r>
              <a:rPr lang="zh-TW" altLang="en-US" sz="4900" dirty="0"/>
              <a:t>萬元整</a:t>
            </a:r>
            <a:br>
              <a:rPr lang="en-US" altLang="zh-TW" dirty="0"/>
            </a:br>
            <a:br>
              <a:rPr lang="en-US" altLang="zh-TW" dirty="0"/>
            </a:br>
            <a:endParaRPr lang="zh-TW" altLang="en-US" dirty="0"/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8C98BEC7-B0C8-4FB7-B08C-9EF2FD1FF9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首次申請者於期末繳交自評表供遠距教學委員會審查者補助</a:t>
            </a:r>
            <a:r>
              <a:rPr lang="en-US" altLang="zh-TW" sz="2800" dirty="0"/>
              <a:t>3</a:t>
            </a:r>
            <a:r>
              <a:rPr lang="zh-TW" altLang="en-US" sz="2800" dirty="0"/>
              <a:t>萬元整</a:t>
            </a:r>
            <a:endParaRPr lang="en-US" altLang="zh-TW" sz="2800" dirty="0"/>
          </a:p>
          <a:p>
            <a:r>
              <a:rPr lang="zh-TW" altLang="en-US" sz="2800" dirty="0"/>
              <a:t>通過遠距教學委員會審查者補助</a:t>
            </a:r>
            <a:r>
              <a:rPr lang="en-US" altLang="zh-TW" sz="2800" dirty="0"/>
              <a:t>3</a:t>
            </a:r>
            <a:r>
              <a:rPr lang="zh-TW" altLang="en-US" sz="2800" dirty="0"/>
              <a:t>萬元整</a:t>
            </a:r>
            <a:endParaRPr lang="en-US" altLang="zh-TW" sz="2800" dirty="0"/>
          </a:p>
          <a:p>
            <a:r>
              <a:rPr lang="zh-TW" altLang="en-US" sz="2800" dirty="0"/>
              <a:t>送教育部認證，通過者補助</a:t>
            </a:r>
            <a:r>
              <a:rPr lang="en-US" altLang="zh-TW" sz="2800" dirty="0"/>
              <a:t>6</a:t>
            </a:r>
            <a:r>
              <a:rPr lang="zh-TW" altLang="en-US" sz="2800" dirty="0"/>
              <a:t>萬元整</a:t>
            </a:r>
          </a:p>
        </p:txBody>
      </p:sp>
    </p:spTree>
    <p:extLst>
      <p:ext uri="{BB962C8B-B14F-4D97-AF65-F5344CB8AC3E}">
        <p14:creationId xmlns:p14="http://schemas.microsoft.com/office/powerpoint/2010/main" val="20130635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DB1F17AD-92F2-4EC9-9BAF-CD4D6E319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認證申請須知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2C446266-F461-4814-A172-8A609C38A2F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/>
              <a:t>申請認證課程基本要件： </a:t>
            </a:r>
            <a:endParaRPr lang="en-US" altLang="zh-TW" sz="2800" dirty="0"/>
          </a:p>
          <a:p>
            <a:pPr lvl="1"/>
            <a:r>
              <a:rPr lang="zh-TW" altLang="en-US" sz="2800" i="0" dirty="0"/>
              <a:t>課程時數</a:t>
            </a:r>
            <a:r>
              <a:rPr lang="en-US" altLang="zh-TW" sz="2800" i="0" dirty="0">
                <a:solidFill>
                  <a:srgbClr val="FF0000"/>
                </a:solidFill>
              </a:rPr>
              <a:t>1/2</a:t>
            </a:r>
            <a:r>
              <a:rPr lang="zh-TW" altLang="en-US" sz="2800" i="0" dirty="0">
                <a:solidFill>
                  <a:srgbClr val="FF0000"/>
                </a:solidFill>
              </a:rPr>
              <a:t>以上</a:t>
            </a:r>
            <a:r>
              <a:rPr lang="zh-TW" altLang="en-US" sz="2800" i="0" dirty="0"/>
              <a:t>以遠距學習方式進行，其中</a:t>
            </a:r>
            <a:r>
              <a:rPr lang="en-US" altLang="zh-TW" sz="2800" i="0" dirty="0">
                <a:solidFill>
                  <a:srgbClr val="FF0000"/>
                </a:solidFill>
              </a:rPr>
              <a:t>1/6</a:t>
            </a:r>
            <a:r>
              <a:rPr lang="zh-TW" altLang="en-US" sz="2800" i="0" dirty="0">
                <a:solidFill>
                  <a:srgbClr val="FF0000"/>
                </a:solidFill>
              </a:rPr>
              <a:t>以上</a:t>
            </a:r>
            <a:r>
              <a:rPr lang="zh-TW" altLang="en-US" sz="2800" i="0" dirty="0"/>
              <a:t>採同步教學 </a:t>
            </a:r>
            <a:endParaRPr lang="en-US" altLang="zh-TW" sz="2800" i="0" dirty="0"/>
          </a:p>
          <a:p>
            <a:pPr lvl="1"/>
            <a:r>
              <a:rPr lang="zh-TW" altLang="en-US" sz="2800" i="0" dirty="0"/>
              <a:t>必須完成授課科目所有教學活動內容，包含任課教師實際 </a:t>
            </a:r>
            <a:r>
              <a:rPr lang="zh-TW" altLang="en-US" sz="2800" i="0" dirty="0">
                <a:solidFill>
                  <a:srgbClr val="FF0000"/>
                </a:solidFill>
              </a:rPr>
              <a:t>上課、考核、與學生互動</a:t>
            </a:r>
            <a:r>
              <a:rPr lang="zh-TW" altLang="en-US" sz="2800" i="0" dirty="0"/>
              <a:t>之資料 </a:t>
            </a:r>
            <a:endParaRPr lang="en-US" altLang="zh-TW" sz="2800" i="0" dirty="0"/>
          </a:p>
          <a:p>
            <a:pPr lvl="1"/>
            <a:r>
              <a:rPr lang="zh-TW" altLang="en-US" sz="2800" i="0" dirty="0"/>
              <a:t>申請教師須簽署有關著作權負責之聲明</a:t>
            </a:r>
          </a:p>
        </p:txBody>
      </p:sp>
    </p:spTree>
    <p:extLst>
      <p:ext uri="{BB962C8B-B14F-4D97-AF65-F5344CB8AC3E}">
        <p14:creationId xmlns:p14="http://schemas.microsoft.com/office/powerpoint/2010/main" val="13231529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009FED9-9DA0-4AFE-ACE6-190DADCFF3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認證審查規準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94731084-CDE5-4035-8872-C8448BB0BF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規範</a:t>
            </a:r>
            <a:r>
              <a:rPr lang="en-US" altLang="zh-TW" dirty="0"/>
              <a:t>1</a:t>
            </a:r>
            <a:r>
              <a:rPr lang="zh-TW" altLang="en-US" dirty="0"/>
              <a:t>：課程說明</a:t>
            </a:r>
            <a:endParaRPr lang="en-US" altLang="zh-TW" dirty="0"/>
          </a:p>
          <a:p>
            <a:pPr lvl="1"/>
            <a:r>
              <a:rPr lang="zh-TW" altLang="en-US" dirty="0"/>
              <a:t>課程基本說明、評分標準</a:t>
            </a:r>
            <a:endParaRPr lang="en-US" altLang="zh-TW" dirty="0"/>
          </a:p>
          <a:p>
            <a:r>
              <a:rPr lang="zh-TW" altLang="en-US" dirty="0"/>
              <a:t>規範</a:t>
            </a:r>
            <a:r>
              <a:rPr lang="en-US" altLang="zh-TW" dirty="0"/>
              <a:t>2</a:t>
            </a:r>
            <a:r>
              <a:rPr lang="zh-TW" altLang="en-US" dirty="0"/>
              <a:t>：課程內容與教學設計</a:t>
            </a:r>
            <a:endParaRPr lang="en-US" altLang="zh-TW" dirty="0"/>
          </a:p>
          <a:p>
            <a:pPr lvl="1"/>
            <a:r>
              <a:rPr lang="zh-TW" altLang="en-US" dirty="0"/>
              <a:t>課程內容、學習活動設計與教學指引，學習活動必須包含合作學習策略</a:t>
            </a:r>
            <a:endParaRPr lang="en-US" altLang="zh-TW" dirty="0"/>
          </a:p>
          <a:p>
            <a:r>
              <a:rPr lang="zh-TW" altLang="en-US" dirty="0"/>
              <a:t>規範</a:t>
            </a:r>
            <a:r>
              <a:rPr lang="en-US" altLang="zh-TW" dirty="0"/>
              <a:t>3</a:t>
            </a:r>
            <a:r>
              <a:rPr lang="zh-TW" altLang="en-US" dirty="0"/>
              <a:t>：學習者與課程內容之互動</a:t>
            </a:r>
            <a:endParaRPr lang="en-US" altLang="zh-TW" dirty="0"/>
          </a:p>
          <a:p>
            <a:pPr lvl="1"/>
            <a:r>
              <a:rPr lang="zh-TW" altLang="en-US" dirty="0"/>
              <a:t>依據學習設計而執行的內容，含重點提示、測驗、討論等。</a:t>
            </a:r>
            <a:endParaRPr lang="en-US" altLang="zh-TW" dirty="0"/>
          </a:p>
          <a:p>
            <a:r>
              <a:rPr lang="zh-TW" altLang="en-US" dirty="0"/>
              <a:t>規範</a:t>
            </a:r>
            <a:r>
              <a:rPr lang="en-US" altLang="zh-TW" dirty="0"/>
              <a:t>4</a:t>
            </a:r>
            <a:r>
              <a:rPr lang="zh-TW" altLang="en-US" dirty="0"/>
              <a:t>：師生互動與學習者之間互動</a:t>
            </a:r>
            <a:endParaRPr lang="en-US" altLang="zh-TW" dirty="0"/>
          </a:p>
          <a:p>
            <a:pPr lvl="1"/>
            <a:r>
              <a:rPr lang="zh-TW" altLang="en-US" dirty="0"/>
              <a:t>同步與非同步教學之互動狀況</a:t>
            </a:r>
            <a:endParaRPr lang="en-US" altLang="zh-TW" dirty="0"/>
          </a:p>
          <a:p>
            <a:r>
              <a:rPr lang="zh-TW" altLang="en-US" dirty="0"/>
              <a:t>規範</a:t>
            </a:r>
            <a:r>
              <a:rPr lang="en-US" altLang="zh-TW" dirty="0"/>
              <a:t>5</a:t>
            </a:r>
            <a:r>
              <a:rPr lang="zh-TW" altLang="en-US" dirty="0"/>
              <a:t>：學習評量與課程評鑑</a:t>
            </a:r>
            <a:endParaRPr lang="en-US" altLang="zh-TW" dirty="0"/>
          </a:p>
          <a:p>
            <a:pPr lvl="1"/>
            <a:r>
              <a:rPr lang="zh-TW" altLang="en-US" dirty="0"/>
              <a:t>線上測驗、線上測驗之詳解、問卷調查、滿意度調查、學習歷程等</a:t>
            </a:r>
          </a:p>
        </p:txBody>
      </p:sp>
    </p:spTree>
    <p:extLst>
      <p:ext uri="{BB962C8B-B14F-4D97-AF65-F5344CB8AC3E}">
        <p14:creationId xmlns:p14="http://schemas.microsoft.com/office/powerpoint/2010/main" val="2451866883"/>
      </p:ext>
    </p:extLst>
  </p:cSld>
  <p:clrMapOvr>
    <a:masterClrMapping/>
  </p:clrMapOvr>
</p:sld>
</file>

<file path=ppt/theme/theme1.xml><?xml version="1.0" encoding="utf-8"?>
<a:theme xmlns:a="http://schemas.openxmlformats.org/drawingml/2006/main" name="裁剪">
  <a:themeElements>
    <a:clrScheme name="Crop">
      <a:dk1>
        <a:sysClr val="windowText" lastClr="000000"/>
      </a:dk1>
      <a:lt1>
        <a:sysClr val="window" lastClr="FFFFFF"/>
      </a:lt1>
      <a:dk2>
        <a:srgbClr val="191B0E"/>
      </a:dk2>
      <a:lt2>
        <a:srgbClr val="EFEDE3"/>
      </a:lt2>
      <a:accent1>
        <a:srgbClr val="8C8D86"/>
      </a:accent1>
      <a:accent2>
        <a:srgbClr val="E6C069"/>
      </a:accent2>
      <a:accent3>
        <a:srgbClr val="897B61"/>
      </a:accent3>
      <a:accent4>
        <a:srgbClr val="8DAB8E"/>
      </a:accent4>
      <a:accent5>
        <a:srgbClr val="77A2BB"/>
      </a:accent5>
      <a:accent6>
        <a:srgbClr val="E28394"/>
      </a:accent6>
      <a:hlink>
        <a:srgbClr val="77A2BB"/>
      </a:hlink>
      <a:folHlink>
        <a:srgbClr val="957A99"/>
      </a:folHlink>
    </a:clrScheme>
    <a:fontScheme name="Crop">
      <a:maj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メイリオ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rop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34925" cap="flat" cmpd="sng" algn="in">
          <a:solidFill>
            <a:schemeClr val="phClr"/>
          </a:solidFill>
          <a:prstDash val="solid"/>
        </a:ln>
        <a:ln w="1905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rop" id="{EC9488ED-E761-4D60-9AC4-764D1FE2C171}" vid="{CE19780C-D67D-4C13-9DE9-A52BC3BA51B4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TM10001105[[fn=裁剪]]</Template>
  <TotalTime>292</TotalTime>
  <Words>488</Words>
  <Application>Microsoft Office PowerPoint</Application>
  <PresentationFormat>Widescreen</PresentationFormat>
  <Paragraphs>33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Calibri</vt:lpstr>
      <vt:lpstr>Franklin Gothic Book</vt:lpstr>
      <vt:lpstr>裁剪</vt:lpstr>
      <vt:lpstr>遠距教學課程補助及認證</vt:lpstr>
      <vt:lpstr>補助申請與課程認證</vt:lpstr>
      <vt:lpstr>補助款最高為12萬元整  </vt:lpstr>
      <vt:lpstr>認證申請須知</vt:lpstr>
      <vt:lpstr>認證審查規準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遠距教學認證 申請須知</dc:title>
  <dc:creator>劉忠義</dc:creator>
  <cp:lastModifiedBy>吳昇哲</cp:lastModifiedBy>
  <cp:revision>9</cp:revision>
  <cp:lastPrinted>2023-03-14T02:26:53Z</cp:lastPrinted>
  <dcterms:created xsi:type="dcterms:W3CDTF">2023-03-14T01:33:02Z</dcterms:created>
  <dcterms:modified xsi:type="dcterms:W3CDTF">2026-03-12T02:44:58Z</dcterms:modified>
</cp:coreProperties>
</file>