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9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Dn3ZZOYCHej0gG1vOwXDUsoo6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762896-B892-4A64-BE87-A3E6E889E543}">
  <a:tblStyle styleId="{76762896-B892-4A64-BE87-A3E6E889E54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c5e048a9b2_1_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c5e048a9b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5e048a9b2_1_1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c5e048a9b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1a33601231_1_0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21a336012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1a33601231_1_1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21a3360123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lt2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 rot="5400000">
            <a:off x="4752975" y="1857375"/>
            <a:ext cx="5334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 rot="5400000">
            <a:off x="828675" y="9525"/>
            <a:ext cx="5334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 rot="5400000">
            <a:off x="2705100" y="-190500"/>
            <a:ext cx="3657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 rot="-3180000">
            <a:off x="7777956" y="-15081"/>
            <a:ext cx="1162050" cy="2084387"/>
          </a:xfrm>
          <a:custGeom>
            <a:avLst/>
            <a:gdLst/>
            <a:ahLst/>
            <a:cxnLst/>
            <a:rect l="l" t="t" r="r" b="b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8"/>
          <p:cNvSpPr/>
          <p:nvPr/>
        </p:nvSpPr>
        <p:spPr>
          <a:xfrm rot="-3180000">
            <a:off x="7865268" y="24606"/>
            <a:ext cx="1165225" cy="2097087"/>
          </a:xfrm>
          <a:custGeom>
            <a:avLst/>
            <a:gdLst/>
            <a:ahLst/>
            <a:cxnLst/>
            <a:rect l="l" t="t" r="r" b="b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" name="Google Shape;17;p28"/>
          <p:cNvSpPr/>
          <p:nvPr/>
        </p:nvSpPr>
        <p:spPr>
          <a:xfrm rot="-3180000">
            <a:off x="7831137" y="192087"/>
            <a:ext cx="1025525" cy="1571625"/>
          </a:xfrm>
          <a:custGeom>
            <a:avLst/>
            <a:gdLst/>
            <a:ahLst/>
            <a:cxnLst/>
            <a:rect l="l" t="t" r="r" b="b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8" name="Google Shape;18;p28"/>
          <p:cNvGrpSpPr/>
          <p:nvPr/>
        </p:nvGrpSpPr>
        <p:grpSpPr>
          <a:xfrm>
            <a:off x="7937" y="5540375"/>
            <a:ext cx="1784350" cy="1246187"/>
            <a:chOff x="5" y="3490"/>
            <a:chExt cx="1124" cy="785"/>
          </a:xfrm>
        </p:grpSpPr>
        <p:sp>
          <p:nvSpPr>
            <p:cNvPr id="19" name="Google Shape;19;p28"/>
            <p:cNvSpPr/>
            <p:nvPr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/>
              <a:rect l="l" t="t" r="r" b="b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" name="Google Shape;20;p28"/>
            <p:cNvSpPr/>
            <p:nvPr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/>
              <a:rect l="l" t="t" r="r" b="b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" name="Google Shape;23;p28"/>
            <p:cNvSpPr/>
            <p:nvPr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/>
              <a:rect l="l" t="t" r="r" b="b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" name="Google Shape;24;p28"/>
            <p:cNvSpPr/>
            <p:nvPr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/>
              <a:rect l="l" t="t" r="r" b="b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" name="Google Shape;25;p28"/>
            <p:cNvSpPr/>
            <p:nvPr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/>
              <a:rect l="l" t="t" r="r" b="b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" name="Google Shape;26;p28"/>
            <p:cNvSpPr/>
            <p:nvPr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/>
              <a:rect l="l" t="t" r="r" b="b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" name="Google Shape;27;p28"/>
            <p:cNvSpPr/>
            <p:nvPr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/>
              <a:rect l="l" t="t" r="r" b="b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8" name="Google Shape;28;p28"/>
            <p:cNvGrpSpPr/>
            <p:nvPr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9" name="Google Shape;29;p28"/>
              <p:cNvGrpSpPr/>
              <p:nvPr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" name="Google Shape;30;p28"/>
                <p:cNvSpPr/>
                <p:nvPr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31" name="Google Shape;31;p28"/>
                <p:cNvSpPr/>
                <p:nvPr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32" name="Google Shape;32;p28"/>
                <p:cNvSpPr/>
                <p:nvPr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sp>
            <p:nvSpPr>
              <p:cNvPr id="33" name="Google Shape;33;p28"/>
              <p:cNvSpPr/>
              <p:nvPr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4" name="Google Shape;34;p28"/>
              <p:cNvSpPr/>
              <p:nvPr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5" name="Google Shape;35;p28"/>
              <p:cNvSpPr/>
              <p:nvPr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36" name="Google Shape;36;p28"/>
              <p:cNvGrpSpPr/>
              <p:nvPr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7" name="Google Shape;37;p28"/>
                <p:cNvSpPr/>
                <p:nvPr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38" name="Google Shape;38;p28"/>
                <p:cNvSpPr/>
                <p:nvPr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39" name="Google Shape;39;p28"/>
                <p:cNvSpPr/>
                <p:nvPr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0" name="Google Shape;40;p28"/>
                <p:cNvSpPr/>
                <p:nvPr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1" name="Google Shape;41;p28"/>
                <p:cNvSpPr/>
                <p:nvPr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2" name="Google Shape;42;p28"/>
                <p:cNvSpPr/>
                <p:nvPr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3" name="Google Shape;43;p28"/>
                <p:cNvSpPr/>
                <p:nvPr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4" name="Google Shape;44;p28"/>
                <p:cNvSpPr/>
                <p:nvPr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</p:grpSp>
      <p:grpSp>
        <p:nvGrpSpPr>
          <p:cNvPr id="45" name="Google Shape;45;p28"/>
          <p:cNvGrpSpPr/>
          <p:nvPr/>
        </p:nvGrpSpPr>
        <p:grpSpPr>
          <a:xfrm>
            <a:off x="8680450" y="2116137"/>
            <a:ext cx="385762" cy="4308475"/>
            <a:chOff x="5468" y="1333"/>
            <a:chExt cx="243" cy="2714"/>
          </a:xfrm>
        </p:grpSpPr>
        <p:sp>
          <p:nvSpPr>
            <p:cNvPr id="46" name="Google Shape;46;p28"/>
            <p:cNvSpPr/>
            <p:nvPr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" name="Google Shape;47;p28"/>
            <p:cNvSpPr/>
            <p:nvPr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8" name="Google Shape;48;p28"/>
          <p:cNvGrpSpPr/>
          <p:nvPr/>
        </p:nvGrpSpPr>
        <p:grpSpPr>
          <a:xfrm>
            <a:off x="7172190" y="-86377"/>
            <a:ext cx="2425967" cy="2246029"/>
            <a:chOff x="4517" y="-54"/>
            <a:chExt cx="1530" cy="1414"/>
          </a:xfrm>
        </p:grpSpPr>
        <p:grpSp>
          <p:nvGrpSpPr>
            <p:cNvPr id="49" name="Google Shape;49;p28"/>
            <p:cNvGrpSpPr/>
            <p:nvPr/>
          </p:nvGrpSpPr>
          <p:grpSpPr>
            <a:xfrm>
              <a:off x="4517" y="-54"/>
              <a:ext cx="1530" cy="1414"/>
              <a:chOff x="4517" y="-54"/>
              <a:chExt cx="1530" cy="1414"/>
            </a:xfrm>
          </p:grpSpPr>
          <p:sp>
            <p:nvSpPr>
              <p:cNvPr id="50" name="Google Shape;50;p28"/>
              <p:cNvSpPr/>
              <p:nvPr/>
            </p:nvSpPr>
            <p:spPr>
              <a:xfrm rot="-3180000">
                <a:off x="5430" y="1086"/>
                <a:ext cx="62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51" name="Google Shape;51;p28"/>
              <p:cNvGrpSpPr/>
              <p:nvPr/>
            </p:nvGrpSpPr>
            <p:grpSpPr>
              <a:xfrm>
                <a:off x="4517" y="-54"/>
                <a:ext cx="1530" cy="1414"/>
                <a:chOff x="4517" y="-54"/>
                <a:chExt cx="1530" cy="1414"/>
              </a:xfrm>
            </p:grpSpPr>
            <p:sp>
              <p:nvSpPr>
                <p:cNvPr id="52" name="Google Shape;52;p28"/>
                <p:cNvSpPr/>
                <p:nvPr/>
              </p:nvSpPr>
              <p:spPr>
                <a:xfrm rot="-3180000">
                  <a:off x="4966" y="71"/>
                  <a:ext cx="153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3" name="Google Shape;53;p28"/>
                <p:cNvSpPr/>
                <p:nvPr/>
              </p:nvSpPr>
              <p:spPr>
                <a:xfrm rot="-3180000">
                  <a:off x="5048" y="331"/>
                  <a:ext cx="269" cy="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4" name="Google Shape;54;p28"/>
                <p:cNvSpPr/>
                <p:nvPr/>
              </p:nvSpPr>
              <p:spPr>
                <a:xfrm rot="-3180000">
                  <a:off x="4858" y="181"/>
                  <a:ext cx="505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5" name="Google Shape;55;p28"/>
                <p:cNvSpPr/>
                <p:nvPr/>
              </p:nvSpPr>
              <p:spPr>
                <a:xfrm rot="-3180000">
                  <a:off x="4903" y="-19"/>
                  <a:ext cx="758" cy="1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6" name="Google Shape;56;p28"/>
                <p:cNvSpPr/>
                <p:nvPr/>
              </p:nvSpPr>
              <p:spPr>
                <a:xfrm rot="-3180000">
                  <a:off x="5297" y="896"/>
                  <a:ext cx="169" cy="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7" name="Google Shape;57;p28"/>
                <p:cNvSpPr/>
                <p:nvPr/>
              </p:nvSpPr>
              <p:spPr>
                <a:xfrm rot="-3180000">
                  <a:off x="5253" y="805"/>
                  <a:ext cx="181" cy="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8" name="Google Shape;58;p28"/>
                <p:cNvSpPr/>
                <p:nvPr/>
              </p:nvSpPr>
              <p:spPr>
                <a:xfrm rot="-3180000">
                  <a:off x="4985" y="210"/>
                  <a:ext cx="181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59" name="Google Shape;59;p28"/>
                <p:cNvSpPr/>
                <p:nvPr/>
              </p:nvSpPr>
              <p:spPr>
                <a:xfrm rot="-3180000">
                  <a:off x="4948" y="141"/>
                  <a:ext cx="179" cy="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  <p:cxnSp>
          <p:nvCxnSpPr>
            <p:cNvPr id="60" name="Google Shape;60;p28"/>
            <p:cNvCxnSpPr/>
            <p:nvPr/>
          </p:nvCxnSpPr>
          <p:spPr>
            <a:xfrm>
              <a:off x="4870" y="84"/>
              <a:ext cx="42" cy="9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/>
          <p:nvPr/>
        </p:nvSpPr>
        <p:spPr>
          <a:xfrm>
            <a:off x="20637" y="12700"/>
            <a:ext cx="8896350" cy="6780212"/>
          </a:xfrm>
          <a:custGeom>
            <a:avLst/>
            <a:gdLst/>
            <a:ahLst/>
            <a:cxnLst/>
            <a:rect l="l" t="t" r="r" b="b"/>
            <a:pathLst>
              <a:path w="3985" h="3619" extrusionOk="0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26" name="Google Shape;126;p31"/>
          <p:cNvGrpSpPr/>
          <p:nvPr/>
        </p:nvGrpSpPr>
        <p:grpSpPr>
          <a:xfrm>
            <a:off x="195262" y="234950"/>
            <a:ext cx="3787775" cy="1778000"/>
            <a:chOff x="123" y="148"/>
            <a:chExt cx="2386" cy="1120"/>
          </a:xfrm>
        </p:grpSpPr>
        <p:sp>
          <p:nvSpPr>
            <p:cNvPr id="127" name="Google Shape;127;p31"/>
            <p:cNvSpPr/>
            <p:nvPr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/>
              <a:rect l="l" t="t" r="r" b="b"/>
              <a:pathLst>
                <a:path w="794" h="414" extrusionOk="0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30" name="Google Shape;130;p31"/>
            <p:cNvGrpSpPr/>
            <p:nvPr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1" name="Google Shape;131;p31"/>
              <p:cNvSpPr/>
              <p:nvPr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3" extrusionOk="0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32" name="Google Shape;132;p31"/>
              <p:cNvSpPr/>
              <p:nvPr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880" extrusionOk="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33" name="Google Shape;133;p31"/>
              <p:cNvSpPr/>
              <p:nvPr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34" name="Google Shape;134;p31"/>
              <p:cNvSpPr/>
              <p:nvPr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5" extrusionOk="0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35" name="Google Shape;135;p31"/>
              <p:cNvSpPr/>
              <p:nvPr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grpSp>
        <p:nvGrpSpPr>
          <p:cNvPr id="136" name="Google Shape;136;p31"/>
          <p:cNvGrpSpPr/>
          <p:nvPr/>
        </p:nvGrpSpPr>
        <p:grpSpPr>
          <a:xfrm>
            <a:off x="7797168" y="4319738"/>
            <a:ext cx="980752" cy="1161754"/>
            <a:chOff x="4912" y="2720"/>
            <a:chExt cx="617" cy="730"/>
          </a:xfrm>
        </p:grpSpPr>
        <p:sp>
          <p:nvSpPr>
            <p:cNvPr id="137" name="Google Shape;137;p31"/>
            <p:cNvSpPr/>
            <p:nvPr/>
          </p:nvSpPr>
          <p:spPr>
            <a:xfrm rot="7320000">
              <a:off x="4909" y="2936"/>
              <a:ext cx="629" cy="293"/>
            </a:xfrm>
            <a:custGeom>
              <a:avLst/>
              <a:gdLst/>
              <a:ahLst/>
              <a:cxnLst/>
              <a:rect l="l" t="t" r="r" b="b"/>
              <a:pathLst>
                <a:path w="794" h="414" extrusionOk="0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 rot="7320000">
              <a:off x="4893" y="2922"/>
              <a:ext cx="627" cy="290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 rot="7320000">
              <a:off x="4999" y="2912"/>
              <a:ext cx="416" cy="265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140" name="Google Shape;140;p31"/>
            <p:cNvGrpSpPr/>
            <p:nvPr/>
          </p:nvGrpSpPr>
          <p:grpSpPr>
            <a:xfrm>
              <a:off x="4912" y="2720"/>
              <a:ext cx="617" cy="730"/>
              <a:chOff x="4912" y="2720"/>
              <a:chExt cx="617" cy="730"/>
            </a:xfrm>
          </p:grpSpPr>
          <p:sp>
            <p:nvSpPr>
              <p:cNvPr id="141" name="Google Shape;141;p31"/>
              <p:cNvSpPr/>
              <p:nvPr/>
            </p:nvSpPr>
            <p:spPr>
              <a:xfrm rot="7320000">
                <a:off x="4987" y="3190"/>
                <a:ext cx="59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73" extrusionOk="0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42" name="Google Shape;142;p31"/>
              <p:cNvSpPr/>
              <p:nvPr/>
            </p:nvSpPr>
            <p:spPr>
              <a:xfrm rot="7320000">
                <a:off x="4887" y="2930"/>
                <a:ext cx="667" cy="311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880" extrusionOk="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43" name="Google Shape;143;p31"/>
              <p:cNvSpPr/>
              <p:nvPr/>
            </p:nvSpPr>
            <p:spPr>
              <a:xfrm rot="7320000">
                <a:off x="5062" y="2997"/>
                <a:ext cx="472" cy="176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44" name="Google Shape;144;p31"/>
              <p:cNvSpPr/>
              <p:nvPr/>
            </p:nvSpPr>
            <p:spPr>
              <a:xfrm rot="7320000">
                <a:off x="5363" y="2873"/>
                <a:ext cx="63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5" extrusionOk="0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45" name="Google Shape;145;p31"/>
              <p:cNvSpPr/>
              <p:nvPr/>
            </p:nvSpPr>
            <p:spPr>
              <a:xfrm rot="7320000">
                <a:off x="5136" y="2999"/>
                <a:ext cx="193" cy="10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sp>
        <p:nvSpPr>
          <p:cNvPr id="146" name="Google Shape;146;p31"/>
          <p:cNvSpPr/>
          <p:nvPr/>
        </p:nvSpPr>
        <p:spPr>
          <a:xfrm>
            <a:off x="901700" y="5054600"/>
            <a:ext cx="6807200" cy="728662"/>
          </a:xfrm>
          <a:custGeom>
            <a:avLst/>
            <a:gdLst/>
            <a:ahLst/>
            <a:cxnLst/>
            <a:rect l="l" t="t" r="r" b="b"/>
            <a:pathLst>
              <a:path w="4288" h="459" extrusionOk="0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rect l="l" t="t" r="r" b="b"/>
            <a:pathLst>
              <a:path w="560" h="240" extrusionOk="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tx.yuntech.edu.tw/index.php/2020-02-26-09-23-46/item/download/702_311526a49d264f7e8011019d7a2216d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tx.yuntech.edu.tw/index.php/2020-02-26-09-23-46/item/download/704_f6d5d4da98bc0c197c8f7c8eca63b3f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Microsoft JhengHei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教師升等評分細則</a:t>
            </a:r>
            <a:br>
              <a:rPr lang="en-US" sz="54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修正說明會</a:t>
            </a:r>
            <a:endParaRPr sz="4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4294967295"/>
          </p:nvPr>
        </p:nvSpPr>
        <p:spPr>
          <a:xfrm>
            <a:off x="755650" y="4459287"/>
            <a:ext cx="7562850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Microsoft JhengHei"/>
              <a:buNone/>
            </a:pPr>
            <a:r>
              <a:rPr lang="en-US" sz="4000" b="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研究發展處</a:t>
            </a:r>
            <a:endParaRPr sz="4000" b="0" i="0" u="none" strike="noStrike" cap="none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Microsoft JhengHei"/>
              <a:buNone/>
            </a:pPr>
            <a:endParaRPr sz="4000" b="0" i="0" u="none" strike="noStrike" cap="none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Microsoft JhengHei"/>
              <a:buNone/>
            </a:pPr>
            <a:r>
              <a:rPr lang="en-US" sz="4000" b="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</a:t>
            </a:r>
            <a:r>
              <a:rPr lang="en-US" sz="400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4000" b="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.3.</a:t>
            </a:r>
            <a:r>
              <a:rPr lang="en-US" sz="400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r>
            <a:endParaRPr sz="4000" b="0" i="0" u="none" strike="noStrike" cap="none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 idx="4294967295"/>
          </p:nvPr>
        </p:nvSpPr>
        <p:spPr>
          <a:xfrm>
            <a:off x="685799" y="152400"/>
            <a:ext cx="7083213" cy="17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教師升等評分表（A2-1）</a:t>
            </a:r>
            <a:b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國科會傑出研究獎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156325" y="5662612"/>
            <a:ext cx="2251075" cy="58578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聯絡分機：2522，李嫦孺專員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11972"/>
            <a:ext cx="7847455" cy="236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5e048a9b2_1_5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4967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b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3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科睿唯安（Clarivate）高被引學者榮譽</a:t>
            </a:r>
            <a:endParaRPr sz="71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7" name="Google Shape;237;g3c5e048a9b2_1_5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c5e048a9b2_1_5"/>
          <p:cNvSpPr txBox="1"/>
          <p:nvPr/>
        </p:nvSpPr>
        <p:spPr>
          <a:xfrm>
            <a:off x="6156325" y="5662612"/>
            <a:ext cx="22512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46</a:t>
            </a: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沈秀容助理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3c5e048a9b2_1_5" title="螢幕擷取畫面 2026-03-16 1622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50" y="2360400"/>
            <a:ext cx="8353874" cy="25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5e048a9b2_1_13"/>
          <p:cNvSpPr txBox="1">
            <a:spLocks noGrp="1"/>
          </p:cNvSpPr>
          <p:nvPr>
            <p:ph type="title" idx="4294967295"/>
          </p:nvPr>
        </p:nvSpPr>
        <p:spPr>
          <a:xfrm>
            <a:off x="685799" y="152400"/>
            <a:ext cx="70833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b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名列Elsevier發布之</a:t>
            </a:r>
            <a:r>
              <a:rPr lang="en-US" sz="3000">
                <a:latin typeface="Microsoft JhengHei"/>
                <a:ea typeface="Microsoft JhengHei"/>
                <a:cs typeface="Microsoft JhengHei"/>
                <a:sym typeface="Microsoft JhengHei"/>
              </a:rPr>
              <a:t>全球前2%頂尖科學家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5" name="Google Shape;245;g3c5e048a9b2_1_13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c5e048a9b2_1_13"/>
          <p:cNvSpPr txBox="1"/>
          <p:nvPr/>
        </p:nvSpPr>
        <p:spPr>
          <a:xfrm>
            <a:off x="6156325" y="5662612"/>
            <a:ext cx="22512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46</a:t>
            </a: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沈秀容助理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3c5e048a9b2_1_13" title="螢幕擷取畫面 2026-03-16 1624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80839"/>
            <a:ext cx="8470899" cy="272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title" idx="4294967295"/>
          </p:nvPr>
        </p:nvSpPr>
        <p:spPr>
          <a:xfrm>
            <a:off x="107950" y="152400"/>
            <a:ext cx="8064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b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優秀年輕學者</a:t>
            </a:r>
            <a:endParaRPr/>
          </a:p>
        </p:txBody>
      </p:sp>
      <p:sp>
        <p:nvSpPr>
          <p:cNvPr id="253" name="Google Shape;253;p11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6137275" y="5662612"/>
            <a:ext cx="2251075" cy="58578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聯絡分機：2522，李嫦孺專員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36" y="2338409"/>
            <a:ext cx="7769014" cy="2181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b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甲、乙種研究獎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6162675" y="5684837"/>
            <a:ext cx="2251075" cy="58578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聯絡分機：2522，李嫦孺專員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613" y="2438203"/>
            <a:ext cx="8520853" cy="19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b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擔任研究計畫主持人</a:t>
            </a:r>
            <a:endParaRPr/>
          </a:p>
        </p:txBody>
      </p:sp>
      <p:sp>
        <p:nvSpPr>
          <p:cNvPr id="269" name="Google Shape;269;p13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5851675" y="5499075"/>
            <a:ext cx="2562000" cy="808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研發處 研究企劃組 李嫦孺專員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產學處 產學運籌中心 葉君婷助理</a:t>
            </a:r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892" y="1941230"/>
            <a:ext cx="8216055" cy="2572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title" idx="4294967295"/>
          </p:nvPr>
        </p:nvSpPr>
        <p:spPr>
          <a:xfrm>
            <a:off x="928992" y="61675"/>
            <a:ext cx="6870700" cy="102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教師升等評分作業 (A2-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549275" y="835599"/>
            <a:ext cx="8137525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🞐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擔任研究計畫及產學合作案主持人，</a:t>
            </a:r>
            <a:r>
              <a:rPr lang="en-US" sz="2400" b="0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編列符合本校規定管理費</a:t>
            </a: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(含提撥供校務基金統籌運用之額度)</a:t>
            </a:r>
            <a:r>
              <a:rPr lang="en-US" sz="2400" b="0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每1萬元0.4分</a:t>
            </a: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，未滿1萬元依其比例計分。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4285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認列標準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研發資訊系統登錄資料。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管理費需為實收金額。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若計畫主持人或共同(協同)主持人已不在職或退休等原因，而</a:t>
            </a:r>
            <a:r>
              <a:rPr lang="en-US" sz="24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無法提供親簽者，貢獻度比例依公式計算之。</a:t>
            </a:r>
            <a:endParaRPr sz="2400" b="0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(貢獻比例表請至研發處網站下載)</a:t>
            </a:r>
            <a:endParaRPr sz="2400" b="0" i="0" u="none" strike="noStrike" cap="none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>
            <a:spLocks noGrp="1"/>
          </p:cNvSpPr>
          <p:nvPr>
            <p:ph type="title" idx="4294967295"/>
          </p:nvPr>
        </p:nvSpPr>
        <p:spPr>
          <a:xfrm>
            <a:off x="869950" y="115887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表）</a:t>
            </a:r>
            <a:endParaRPr/>
          </a:p>
        </p:txBody>
      </p:sp>
      <p:graphicFrame>
        <p:nvGraphicFramePr>
          <p:cNvPr id="284" name="Google Shape;284;p15"/>
          <p:cNvGraphicFramePr/>
          <p:nvPr/>
        </p:nvGraphicFramePr>
        <p:xfrm>
          <a:off x="836612" y="136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{76762896-B892-4A64-BE87-A3E6E889E543}</a:tableStyleId>
              </a:tblPr>
              <a:tblGrid>
                <a:gridCol w="4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89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15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A2-</a:t>
                      </a:r>
                      <a:r>
                        <a:rPr lang="en-US" sz="12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擔任研究計畫及產學合作案主持人，編列符合本校規定管理費(含提撥供校務基金統籌運用之額度)</a:t>
                      </a:r>
                      <a:r>
                        <a:rPr lang="en-US" sz="1200" b="0" i="0" u="sng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每1萬元0.4分，未滿1萬元依其比例計分。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（由研發處審核認證）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項次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年度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計畫名稱及編號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管理費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研究者類別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得分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認證單位簽章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主持人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共(協)同主持人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主持人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共（協）同主持人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小計：    分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5" name="Google Shape;285;p15"/>
          <p:cNvSpPr/>
          <p:nvPr/>
        </p:nvSpPr>
        <p:spPr>
          <a:xfrm>
            <a:off x="5867400" y="2906712"/>
            <a:ext cx="2824162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Microsoft JhengHei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計畫若有共同(協同)主持人參與，請附上評分證明，以利審核。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6079325" y="5241050"/>
            <a:ext cx="2400300" cy="867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研發處 研究企劃組 李嫦孺專員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研發處 研究企劃組 許恩綺助理</a:t>
            </a:r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產學處 產學運籌中心 葉君婷助理</a:t>
            </a:r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88" name="Google Shape;288;p15"/>
          <p:cNvCxnSpPr>
            <a:endCxn id="289" idx="3"/>
          </p:cNvCxnSpPr>
          <p:nvPr/>
        </p:nvCxnSpPr>
        <p:spPr>
          <a:xfrm rot="-5400000" flipH="1">
            <a:off x="4550127" y="3958926"/>
            <a:ext cx="1929900" cy="158700"/>
          </a:xfrm>
          <a:prstGeom prst="bentConnector4">
            <a:avLst>
              <a:gd name="adj1" fmla="val -596"/>
              <a:gd name="adj2" fmla="val 250047"/>
            </a:avLst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/>
          </a:blip>
          <a:srcRect b="54090"/>
          <a:stretch/>
        </p:blipFill>
        <p:spPr>
          <a:xfrm>
            <a:off x="745625" y="3429000"/>
            <a:ext cx="4848802" cy="3148452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 idx="4294967295"/>
          </p:nvPr>
        </p:nvSpPr>
        <p:spPr>
          <a:xfrm>
            <a:off x="919263" y="125564"/>
            <a:ext cx="6870700" cy="77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教師升等評分作業 (A2-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301025" y="905400"/>
            <a:ext cx="8107200" cy="41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其他不能編列管理費之</a:t>
            </a:r>
            <a:r>
              <a:rPr lang="en-US" sz="2800" b="1" i="0" u="sng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公立機構補助計畫案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主持人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，依其計畫經費</a:t>
            </a:r>
            <a:r>
              <a:rPr lang="en-US" sz="2800" b="0" i="0" u="sng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每滿100萬元</a:t>
            </a:r>
            <a:r>
              <a:rPr lang="en-US" sz="2800" b="0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計1分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，未滿100萬元依其比例計分。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285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擔任經本校行政程序認可之校外單位計畫之共同主持人，依其計畫結案文件之經費每滿150萬元計1分，未滿150萬元依其比例計分。其升等評分證明所列共同主持人相對貢獻分配比例應由主持人簽證。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教師升等評分作業 (A2-8)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685800" y="1557337"/>
            <a:ext cx="784701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marR="0" lvl="0" indent="-3619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認列標準：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33333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研發資訊系統登錄資料。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36195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若計畫主持人或共同(協同)主持人已不在職或退休等原因，而</a:t>
            </a:r>
            <a:r>
              <a:rPr lang="en-US" sz="24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無法提供親簽者，貢獻度比例依公式計算之</a:t>
            </a:r>
            <a:r>
              <a:rPr lang="en-US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(貢獻比例表請至研發處網站下載)</a:t>
            </a:r>
            <a:endParaRPr sz="2400" b="0" i="0" u="none" strike="noStrike" cap="none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684212" y="115887"/>
            <a:ext cx="7704137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研發處審核</a:t>
            </a:r>
            <a:r>
              <a:rPr lang="en-US" sz="3600" b="0" i="0" u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基準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>
            <a:spLocks noGrp="1"/>
          </p:cNvSpPr>
          <p:nvPr>
            <p:ph type="body" idx="4294967295"/>
          </p:nvPr>
        </p:nvSpPr>
        <p:spPr>
          <a:xfrm>
            <a:off x="743474" y="1124744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🞐"/>
            </a:pPr>
            <a:r>
              <a:rPr lang="en-US" sz="2800" b="1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審查項目</a:t>
            </a:r>
            <a:r>
              <a:rPr lang="en-US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:研究計畫獎助、產學成果及其他學術成就。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「研究及產學合作」評分項目所舉具體事實以</a:t>
            </a:r>
            <a:r>
              <a:rPr lang="en-US" sz="2800" b="0" i="0" u="sng" strike="noStrike" cap="none">
                <a:solidFill>
                  <a:schemeClr val="dk2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在本校本職級內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之事實為限。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各項評分內容均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須提</a:t>
            </a:r>
            <a:r>
              <a:rPr lang="en-US" sz="2800" b="0" i="0" u="sng" strike="noStrike" cap="none">
                <a:solidFill>
                  <a:schemeClr val="dk2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具體事實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lang="en-US" sz="2800" b="0" i="0" u="sng" strike="noStrike" cap="none">
                <a:solidFill>
                  <a:schemeClr val="dk2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佐證資料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無佐證資料者得不予計分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0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🞐"/>
            </a:pP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各相關單位依本升等評分細則所定評分標準認證之分數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視為校教評會之評分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 idx="4294967295"/>
          </p:nvPr>
        </p:nvSpPr>
        <p:spPr>
          <a:xfrm>
            <a:off x="869950" y="115887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/>
          </a:p>
        </p:txBody>
      </p:sp>
      <p:graphicFrame>
        <p:nvGraphicFramePr>
          <p:cNvPr id="309" name="Google Shape;309;p18"/>
          <p:cNvGraphicFramePr/>
          <p:nvPr/>
        </p:nvGraphicFramePr>
        <p:xfrm>
          <a:off x="684212" y="173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{76762896-B892-4A64-BE87-A3E6E889E543}</a:tableStyleId>
              </a:tblPr>
              <a:tblGrid>
                <a:gridCol w="4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325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A2-</a:t>
                      </a:r>
                      <a:r>
                        <a:rPr lang="en-US" sz="12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擔任其他不能編列管理費之公立機構補助計畫案主持人，依其計畫經費每滿100萬元計1分，未滿100萬元依其比例計分。</a:t>
                      </a: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擔任經本校行政程序認可之校外單位計畫之共同主持人，依其計畫結案文件之經費每滿150萬元計1分，未滿150萬元依其比例計分。其升等評分證明所列共同主持人相對貢獻分配比例應由主持人簽證。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（由研發處審核認證）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項次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年度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計畫名稱及編號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計畫經費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研究者類別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得分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認證單位簽章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主持人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共(協)同主持人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主持人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共(協)同主持人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主持人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共（協）同主持人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5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小計：    分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" name="Google Shape;310;p18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6084887" y="5662612"/>
            <a:ext cx="2251075" cy="58578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 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聯絡分機：2532，許恩綺助理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 idx="4294967295"/>
          </p:nvPr>
        </p:nvSpPr>
        <p:spPr>
          <a:xfrm>
            <a:off x="684212" y="228600"/>
            <a:ext cx="6870700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 (A2-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 </a:t>
            </a:r>
            <a:endParaRPr/>
          </a:p>
        </p:txBody>
      </p:sp>
      <p:graphicFrame>
        <p:nvGraphicFramePr>
          <p:cNvPr id="317" name="Google Shape;317;p19"/>
          <p:cNvGraphicFramePr/>
          <p:nvPr/>
        </p:nvGraphicFramePr>
        <p:xfrm>
          <a:off x="188737" y="167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{76762896-B892-4A64-BE87-A3E6E889E543}</a:tableStyleId>
              </a:tblPr>
              <a:tblGrid>
                <a:gridCol w="5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9875">
                <a:tc gridSpan="7">
                  <a:txBody>
                    <a:bodyPr/>
                    <a:lstStyle/>
                    <a:p>
                      <a:pPr marL="407987" marR="0" lvl="0" indent="-407987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6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A2-9 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依學校實收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技術移轉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金額之累計總金額每1萬元計0.4分，未達1萬元不計分；如為專利授權者，</a:t>
                      </a:r>
                      <a:endParaRPr sz="1400" u="none" strike="noStrike" cap="none"/>
                    </a:p>
                    <a:p>
                      <a:pPr marL="407987" marR="0" lvl="0" indent="-407987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</a:t>
                      </a: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依學校實收</a:t>
                      </a:r>
                      <a:r>
                        <a:rPr lang="en-US" sz="1200" b="0" i="0" u="sng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授權</a:t>
                      </a: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金額之累計總金額每1萬元計0.6分，未達1萬元亦不計分。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（由研發處審核認證）</a:t>
                      </a:r>
                      <a:endParaRPr sz="1400" u="none" strike="noStrike" cap="none"/>
                    </a:p>
                    <a:p>
                      <a:pPr marL="407987" marR="0" lvl="0" indent="-407987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</a:t>
                      </a:r>
                      <a:r>
                        <a:rPr lang="en-US" sz="12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前項規定如</a:t>
                      </a:r>
                      <a:r>
                        <a:rPr lang="en-US" sz="12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技術發明人為兩人以上者，得依發明人之授權金分配比例計分</a:t>
                      </a:r>
                      <a:r>
                        <a:rPr lang="en-US" sz="12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（由研發處審核認證）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項次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年度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技術移轉名稱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技術移轉經費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共同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著作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得分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認證單位簽章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25">
                <a:tc gridSpan="7">
                  <a:txBody>
                    <a:bodyPr/>
                    <a:lstStyle/>
                    <a:p>
                      <a:pPr marL="0" marR="0" lvl="0" indent="37211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        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小計：	分</a:t>
                      </a:r>
                      <a:endParaRPr sz="1400" u="none" strike="noStrike" cap="none"/>
                    </a:p>
                  </a:txBody>
                  <a:tcPr marL="17775" marR="177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8" name="Google Shape;318;p19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5724525" y="5662600"/>
            <a:ext cx="30000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承辦窗口：研究發展處--創新技術管理組</a:t>
            </a:r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聯絡分機：2513，楊宜蓉助理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 (A2-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</p:txBody>
      </p:sp>
      <p:graphicFrame>
        <p:nvGraphicFramePr>
          <p:cNvPr id="325" name="Google Shape;325;p20"/>
          <p:cNvGraphicFramePr/>
          <p:nvPr/>
        </p:nvGraphicFramePr>
        <p:xfrm>
          <a:off x="176362" y="1752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{76762896-B892-4A64-BE87-A3E6E889E543}</a:tableStyleId>
              </a:tblPr>
              <a:tblGrid>
                <a:gridCol w="64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8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7475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A2-</a:t>
                      </a:r>
                      <a:r>
                        <a:rPr lang="en-US" sz="16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 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專利權人為國立雲林科技大學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之國內</a:t>
                      </a:r>
                      <a:r>
                        <a:rPr lang="en-US" sz="1200" b="0" i="0" u="none" strike="noStrike" cap="none">
                          <a:solidFill>
                            <a:srgbClr val="7030A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發明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獲證專利、</a:t>
                      </a:r>
                      <a:r>
                        <a:rPr lang="en-US" sz="1200" b="0" i="0" u="none" strike="noStrike" cap="none">
                          <a:solidFill>
                            <a:srgbClr val="7030A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設計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獲證專利每件1分，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200" u="none" strike="noStrike" cap="none">
                          <a:solidFill>
                            <a:srgbClr val="7030A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</a:t>
                      </a:r>
                      <a:r>
                        <a:rPr lang="en-US" sz="1200" b="0" i="0" u="none" strike="noStrike" cap="none">
                          <a:solidFill>
                            <a:srgbClr val="7030A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國際獲證專利(不含大陸地區)每件3分</a:t>
                      </a:r>
                      <a:r>
                        <a:rPr lang="en-US" sz="1200" u="none" strike="noStrike" cap="none">
                          <a:solidFill>
                            <a:srgbClr val="7030A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，該表最高10分。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（由研發處審核認證）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項次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度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專利名稱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共同著作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類別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得分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認證單位簽章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我國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歐美日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其他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我國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歐美日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其他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□是</a:t>
                      </a:r>
                      <a:b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□否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我國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歐美日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145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MingLiu"/>
                        <a:buChar char="□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其他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25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                                                                                                                  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小計：    分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6" name="Google Shape;326;p20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5724525" y="5662600"/>
            <a:ext cx="30000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承辦窗口：研究發展處--創新技術管理組聯絡分機：2513，楊宜蓉助理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827457" y="342900"/>
            <a:ext cx="730334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教師升等評分表（A2-11創新創業）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1008062" y="1943100"/>
            <a:ext cx="694213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源由：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依據「國立雲林科技大學衍生新創公司實施要點」，本校教職員工生欲</a:t>
            </a:r>
            <a:r>
              <a:rPr lang="en-US" sz="20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使用本校研發成果而衍生新創公司</a:t>
            </a:r>
            <a:r>
              <a:rPr lang="en-US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，得單獨或組成團隊依本實施要點辦理。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高等教育深耕計畫、Ustart創業等計畫鼓勵學生創業。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研發處為鼓勵本校師生創業，故將師生創業列入教師升等評分中。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651893" y="188912"/>
            <a:ext cx="759195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教師升等評分表（A2-11創新創業）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1" name="Google Shape;341;p22"/>
          <p:cNvGraphicFramePr/>
          <p:nvPr/>
        </p:nvGraphicFramePr>
        <p:xfrm>
          <a:off x="971550" y="1557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{76762896-B892-4A64-BE87-A3E6E889E543}</a:tableStyleId>
              </a:tblPr>
              <a:tblGrid>
                <a:gridCol w="5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3675">
                <a:tc gridSpan="5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A2-</a:t>
                      </a: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創新創業：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(1)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以研發成果作為新創公司運作所需之技術，且本校擁有該公司股權，每件5分。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(2)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以研發成果作為新創公司運作所需之技術，且老師依法擁有該公司股權，每件3分。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(3)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輔導本校學生或畢業5年內校友成立新創公司，每件1分。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(4)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本目最高10分。（由研發處審核認證）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新創公司設立需於</a:t>
                      </a:r>
                      <a:r>
                        <a:rPr lang="en-US" sz="12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申請升等當日</a:t>
                      </a: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往前推算5年內，且該公司仍登記在案。技術發明人或輔導老師為兩人以上者，依貢獻比例計分。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項次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年度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公司類別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得分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認證單位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承辦人簽章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□本校擁有該公司股權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□老師擁有該公司股權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□輔導學生創業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□本校擁有該公司股權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□老師擁有該公司股權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□輔導學生創業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25">
                <a:tc gridSpan="5">
                  <a:txBody>
                    <a:bodyPr/>
                    <a:lstStyle/>
                    <a:p>
                      <a:pPr marL="0" marR="0" lvl="0" indent="37211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小計：    分</a:t>
                      </a:r>
                      <a:endParaRPr sz="1400" u="none" strike="noStrike" cap="none"/>
                    </a:p>
                  </a:txBody>
                  <a:tcPr marL="17050" marR="17050" marT="9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2" name="Google Shape;342;p22"/>
          <p:cNvSpPr txBox="1"/>
          <p:nvPr/>
        </p:nvSpPr>
        <p:spPr>
          <a:xfrm>
            <a:off x="5386375" y="5954700"/>
            <a:ext cx="29514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承辦窗口：研究發展處--創新技術管理組聯絡分機：2523，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林昆儀</a:t>
            </a: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組員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850899" y="333375"/>
            <a:ext cx="757325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教師升等評分表（A2-11創新創業）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1582501" y="1794145"/>
            <a:ext cx="6627812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所需提供證明文件：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一、本校擁有該公司股權、老師擁有該公司股權證明文件：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研發成果作價出資契約、技術移轉合約書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股權證明、實體股票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endParaRPr sz="1800" b="0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二、輔導學生創業：研發處、育成中心及各學院之證明文件。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5386374" y="5421300"/>
            <a:ext cx="29514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承辦窗口：研究發展處--創新技術管理組聯絡分機：2523，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林昆儀</a:t>
            </a:r>
            <a:r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組員</a:t>
            </a:r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教師升等評分作業 (A2-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</p:txBody>
      </p:sp>
      <p:sp>
        <p:nvSpPr>
          <p:cNvPr id="356" name="Google Shape;356;p24"/>
          <p:cNvSpPr txBox="1">
            <a:spLocks noGrp="1"/>
          </p:cNvSpPr>
          <p:nvPr>
            <p:ph type="body" idx="4294967295"/>
          </p:nvPr>
        </p:nvSpPr>
        <p:spPr>
          <a:xfrm>
            <a:off x="633412" y="1752600"/>
            <a:ext cx="7989887" cy="447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國科會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傑出產學合作獎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傑出科技榮譽獎</a:t>
            </a:r>
            <a:r>
              <a:rPr lang="en-US" sz="2800" b="0" i="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總統科學獎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傑出技轉貢獻獎</a:t>
            </a:r>
            <a:r>
              <a:rPr lang="en-US" sz="2800" b="0" i="0" u="sng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rPr>
              <a:t>、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吳大猷紀念獎</a:t>
            </a:r>
            <a:r>
              <a:rPr lang="en-US" sz="2800" b="0" i="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en-US" sz="280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教育部國家產學大師獎</a:t>
            </a:r>
            <a:r>
              <a:rPr lang="en-US" sz="2800" b="0" i="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en-US" sz="2800" u="sng">
                <a:latin typeface="Microsoft JhengHei"/>
                <a:ea typeface="Microsoft JhengHei"/>
                <a:cs typeface="Microsoft JhengHei"/>
                <a:sym typeface="Microsoft JhengHei"/>
              </a:rPr>
              <a:t>給</a:t>
            </a:r>
            <a:r>
              <a:rPr lang="en-US" sz="2800" b="0" i="0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予10分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。</a:t>
            </a:r>
            <a:endParaRPr/>
          </a:p>
          <a:p>
            <a:pPr marL="342900" marR="0" lvl="0" indent="-342900" algn="l" rtl="0">
              <a:lnSpc>
                <a:spcPct val="128571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🞐"/>
            </a:pP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各項獎勵及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本校研究類優良教師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，每次5分。</a:t>
            </a:r>
            <a:endParaRPr/>
          </a:p>
          <a:p>
            <a:pPr marL="342900" marR="0" lvl="0" indent="-342900" algn="l" rtl="0">
              <a:lnSpc>
                <a:spcPct val="128571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本項最高10分。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教師升等評分表（A2-1</a:t>
            </a:r>
            <a:r>
              <a:rPr lang="en-US" sz="3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)</a:t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602" y="1657924"/>
            <a:ext cx="7855598" cy="344747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5"/>
          <p:cNvSpPr txBox="1"/>
          <p:nvPr/>
        </p:nvSpPr>
        <p:spPr>
          <a:xfrm>
            <a:off x="5726100" y="5471275"/>
            <a:ext cx="2988600" cy="777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b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聯絡分機：2523</a:t>
            </a: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，李嫦孺專員</a:t>
            </a:r>
            <a:endParaRPr sz="1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2532，許恩綺助理</a:t>
            </a:r>
            <a:endParaRPr sz="1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2546，沈秀容助理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>
            <a:spLocks noGrp="1"/>
          </p:cNvSpPr>
          <p:nvPr>
            <p:ph type="title" idx="4294967295"/>
          </p:nvPr>
        </p:nvSpPr>
        <p:spPr>
          <a:xfrm>
            <a:off x="687387" y="293687"/>
            <a:ext cx="7197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教師升等評分表（C3-9表）</a:t>
            </a:r>
            <a:endParaRPr/>
          </a:p>
        </p:txBody>
      </p:sp>
      <p:sp>
        <p:nvSpPr>
          <p:cNvPr id="371" name="Google Shape;371;p26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2" name="Google Shape;372;p26"/>
          <p:cNvGraphicFramePr/>
          <p:nvPr/>
        </p:nvGraphicFramePr>
        <p:xfrm>
          <a:off x="685800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{76762896-B892-4A64-BE87-A3E6E889E543}</a:tableStyleId>
              </a:tblPr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C3-9依學校實收教師募款金額之總金額每滿10萬元計</a:t>
                      </a:r>
                      <a:r>
                        <a:rPr lang="en-US" sz="1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分，未滿10萬元依其比例計分，最高</a:t>
                      </a:r>
                      <a:r>
                        <a:rPr lang="en-US" sz="1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分。 （由研發處審核認證）</a:t>
                      </a:r>
                      <a:endParaRPr sz="1400" u="none" strike="noStrike" cap="none"/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項次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學年度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募款金額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得分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4287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認證單位簽章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75">
                <a:tc gridSpan="5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                                                                                                                       小計：    分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3" name="Google Shape;3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312" y="3538537"/>
            <a:ext cx="2554287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6"/>
          <p:cNvSpPr txBox="1"/>
          <p:nvPr/>
        </p:nvSpPr>
        <p:spPr>
          <a:xfrm>
            <a:off x="1187450" y="3511550"/>
            <a:ext cx="11160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募款證明範例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5726099" y="5662600"/>
            <a:ext cx="29886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承辦窗口：研發處就業暨校友服務中心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聯絡分機：2542，邱郁茹助理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 txBox="1"/>
          <p:nvPr/>
        </p:nvSpPr>
        <p:spPr>
          <a:xfrm>
            <a:off x="346075" y="222250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icrosoft JhengHe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服務類：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1a33601231_1_0"/>
          <p:cNvSpPr txBox="1">
            <a:spLocks noGrp="1"/>
          </p:cNvSpPr>
          <p:nvPr>
            <p:ph type="title" idx="4294967295"/>
          </p:nvPr>
        </p:nvSpPr>
        <p:spPr>
          <a:xfrm>
            <a:off x="53150" y="805525"/>
            <a:ext cx="627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教師升等評分表（C3-</a:t>
            </a:r>
            <a:r>
              <a:rPr lang="en-US" sz="2900">
                <a:latin typeface="Microsoft JhengHei"/>
                <a:ea typeface="Microsoft JhengHei"/>
                <a:cs typeface="Microsoft JhengHei"/>
                <a:sym typeface="Microsoft JhengHei"/>
              </a:rPr>
              <a:t>11之1跟2</a:t>
            </a:r>
            <a:r>
              <a:rPr lang="en-US" sz="29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3700"/>
          </a:p>
        </p:txBody>
      </p:sp>
      <p:sp>
        <p:nvSpPr>
          <p:cNvPr id="382" name="Google Shape;382;g21a33601231_1_0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1a33601231_1_0"/>
          <p:cNvSpPr txBox="1"/>
          <p:nvPr/>
        </p:nvSpPr>
        <p:spPr>
          <a:xfrm>
            <a:off x="346075" y="222250"/>
            <a:ext cx="182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icrosoft JhengHe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服務類：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21a33601231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475" y="1551099"/>
            <a:ext cx="7479416" cy="435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684212" y="404812"/>
            <a:ext cx="7558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教師升等作業-研發處審核</a:t>
            </a:r>
            <a:r>
              <a:rPr lang="en-US" sz="3600" b="0" i="0" u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準備資料</a:t>
            </a:r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1"/>
          </p:nvPr>
        </p:nvSpPr>
        <p:spPr>
          <a:xfrm>
            <a:off x="684212" y="1412875"/>
            <a:ext cx="7847100" cy="4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/>
            </a:pP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本職級國科會傑出研究獎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證明文件。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/>
            </a:pP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本職級國科會甲、乙種研究獎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證明文件。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/>
            </a:pP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本職級擔任國科會研究計畫主持人核定清單。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擔任研究計畫及產學合作案主持人，編列</a:t>
            </a:r>
            <a:r>
              <a:rPr lang="en-US" sz="2800" b="1" i="0" u="sng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符合本校規定管理費</a:t>
            </a:r>
            <a:r>
              <a:rPr lang="en-US" sz="2800" b="0" i="0" u="sng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之合約書及經費表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  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a33601231_1_11"/>
          <p:cNvSpPr txBox="1">
            <a:spLocks noGrp="1"/>
          </p:cNvSpPr>
          <p:nvPr>
            <p:ph type="title" idx="4294967295"/>
          </p:nvPr>
        </p:nvSpPr>
        <p:spPr>
          <a:xfrm>
            <a:off x="53150" y="805525"/>
            <a:ext cx="627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教師升等評分表（C3-</a:t>
            </a:r>
            <a:r>
              <a:rPr lang="en-US" sz="2900">
                <a:latin typeface="Microsoft JhengHei"/>
                <a:ea typeface="Microsoft JhengHei"/>
                <a:cs typeface="Microsoft JhengHei"/>
                <a:sym typeface="Microsoft JhengHei"/>
              </a:rPr>
              <a:t>11之1跟2</a:t>
            </a:r>
            <a:r>
              <a:rPr lang="en-US" sz="29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3700"/>
          </a:p>
        </p:txBody>
      </p:sp>
      <p:sp>
        <p:nvSpPr>
          <p:cNvPr id="390" name="Google Shape;390;g21a33601231_1_11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1a33601231_1_11"/>
          <p:cNvSpPr txBox="1"/>
          <p:nvPr/>
        </p:nvSpPr>
        <p:spPr>
          <a:xfrm>
            <a:off x="5726099" y="5662600"/>
            <a:ext cx="2988600" cy="5859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承辦窗口：研發處研究企劃組</a:t>
            </a:r>
            <a:b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聯絡分機：2546，沈秀容助理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1a33601231_1_11"/>
          <p:cNvSpPr txBox="1"/>
          <p:nvPr/>
        </p:nvSpPr>
        <p:spPr>
          <a:xfrm>
            <a:off x="346075" y="222250"/>
            <a:ext cx="182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icrosoft JhengHe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服務類：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1a33601231_1_11"/>
          <p:cNvSpPr txBox="1">
            <a:spLocks noGrp="1"/>
          </p:cNvSpPr>
          <p:nvPr>
            <p:ph type="title" idx="4294967295"/>
          </p:nvPr>
        </p:nvSpPr>
        <p:spPr>
          <a:xfrm>
            <a:off x="496050" y="1452550"/>
            <a:ext cx="75195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2200">
                <a:latin typeface="Microsoft JhengHei"/>
                <a:ea typeface="Microsoft JhengHei"/>
                <a:cs typeface="Microsoft JhengHei"/>
                <a:sym typeface="Microsoft JhengHei"/>
              </a:rPr>
              <a:t>1.需請符合資格之教師自行檢附相關佐證資料，研發處將依教師提供之佐證資料進行書面審查。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br>
              <a:rPr lang="en-US" sz="22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>
                <a:latin typeface="Microsoft JhengHei"/>
                <a:ea typeface="Microsoft JhengHei"/>
                <a:cs typeface="Microsoft JhengHei"/>
                <a:sym typeface="Microsoft JhengHei"/>
              </a:rPr>
              <a:t>2.佐證資料說明：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2200">
                <a:latin typeface="Microsoft JhengHei"/>
                <a:ea typeface="Microsoft JhengHei"/>
                <a:cs typeface="Microsoft JhengHei"/>
                <a:sym typeface="Microsoft JhengHei"/>
              </a:rPr>
              <a:t>建議教師提供聘書、Email來信、審查委員名冊等相關證明文件，並提供該期刊在WOS及SciVal系統之連結，以上資料請以電子檔方式郵寄至承辦人員，以利進行資料核對之作業程序。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endParaRPr sz="29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/>
          <p:nvPr/>
        </p:nvSpPr>
        <p:spPr>
          <a:xfrm>
            <a:off x="1318076" y="4237665"/>
            <a:ext cx="61928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Thanks for Listening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1465665" y="1262552"/>
            <a:ext cx="589766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Comic Sans MS"/>
              <a:buNone/>
            </a:pPr>
            <a:r>
              <a:rPr lang="en-US" sz="4200" b="1" i="0" u="none" strike="noStrike" cap="non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研發處認列評分表：A2-1至A2-12、                                C3-9 、C3-11</a:t>
            </a:r>
            <a:endParaRPr sz="4200" b="1" i="0" u="none" strike="noStrike" cap="none">
              <a:solidFill>
                <a:srgbClr val="00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/>
        </p:nvSpPr>
        <p:spPr>
          <a:xfrm>
            <a:off x="684212" y="404812"/>
            <a:ext cx="7558087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教師升等作業-研發處審核</a:t>
            </a:r>
            <a:r>
              <a:rPr lang="en-US" sz="36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準備資料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684200" y="1334225"/>
            <a:ext cx="7696200" cy="3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AutoNum type="arabicPeriod" startAt="5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擔任其他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不能編列管理費之公立機構補助計畫案主持人之核定清單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marL="514350" marR="0" lvl="0" indent="-514350" algn="l" rtl="0">
              <a:lnSpc>
                <a:spcPct val="142857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None/>
            </a:pPr>
            <a:r>
              <a:rPr lang="en-US" sz="2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擔任經本校行政程序認可之校外單位計畫之共同主持人，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依其計畫結案文件之經費每滿150萬元計1分，未滿150萬元依其比例計分。其升等評分證明所列共同主持人相對貢獻分配比例應由主持人簽證。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/>
        </p:nvSpPr>
        <p:spPr>
          <a:xfrm>
            <a:off x="684212" y="404812"/>
            <a:ext cx="7558087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教師升等作業-研發處審核</a:t>
            </a:r>
            <a:r>
              <a:rPr lang="en-US" sz="36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準備資料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539750" y="1628775"/>
            <a:ext cx="8083550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 startAt="6"/>
            </a:pPr>
            <a:r>
              <a:rPr lang="en-US" sz="2800" b="0" i="0" u="sng" strike="noStrike" cap="non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教師升等評分證明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(若有</a:t>
            </a:r>
            <a:r>
              <a:rPr lang="en-US" sz="2800" b="0" i="0" u="sng" strike="noStrike" cap="non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協同主持人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 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28571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 startAt="6"/>
            </a:pP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本職級技術移轉金額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之清單。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28571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 startAt="6"/>
            </a:pP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本職級獲發明專利及</a:t>
            </a:r>
            <a:r>
              <a:rPr lang="en-US" sz="2800" b="0" i="0" u="sng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設計專利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之清單。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28571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AutoNum type="arabicPeriod" startAt="6"/>
            </a:pP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本職級獲獎紀錄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(國科會，教育部與本校)之清單。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/>
          <p:nvPr/>
        </p:nvSpPr>
        <p:spPr>
          <a:xfrm>
            <a:off x="684212" y="404812"/>
            <a:ext cx="7558087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教師升等作業-研發處審核</a:t>
            </a:r>
            <a:r>
              <a:rPr lang="en-US" sz="36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準備資料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471487" y="1341437"/>
            <a:ext cx="8561387" cy="390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538312" y="1539650"/>
            <a:ext cx="77040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10.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研發成果作價出資契約、技術移轉合約書及 </a:t>
            </a:r>
            <a:endParaRPr sz="2800" b="0" i="0" u="sng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股東持股證明書。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.研發處、育成中心及各學院之輔導學生創業</a:t>
            </a:r>
            <a:endParaRPr sz="2800" b="0" i="0" u="sng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證明文件。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12.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教師升等時在本校本職級內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募款實收金額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(每</a:t>
            </a:r>
            <a:endParaRPr sz="2800" b="0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滿10萬元計)之募款證明。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611187" y="549275"/>
            <a:ext cx="7416800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br>
              <a:rPr lang="en-US" sz="36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en-US" sz="36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36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升等配分基礎與原則</a:t>
            </a:r>
            <a:br>
              <a:rPr lang="en-US" sz="3600" b="0" i="0" u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468312" y="1441450"/>
            <a:ext cx="791845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第3、4、5項計畫之共 (協) 同主持人分數計算方式，由計畫主持人與共(協)同主持人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將個案總分依實際貢獻分配之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2857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sng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共(協)同主持人升等配分需事先與計劃主持人共同協商配分比例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，於升等評分表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明列貢獻比並簽章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，以利確認該項之升等配分。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第6、7項屬共同著作者，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依實際貢獻分配之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chemeClr val="lt2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en-US" sz="44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各評分項目介紹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>
            <a:spLocks noGrp="1"/>
          </p:cNvSpPr>
          <p:nvPr>
            <p:ph type="title" idx="4294967295"/>
          </p:nvPr>
        </p:nvSpPr>
        <p:spPr>
          <a:xfrm>
            <a:off x="395287" y="6096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教師升等評分作業(A2-1~A2-4)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4294967295"/>
          </p:nvPr>
        </p:nvSpPr>
        <p:spPr>
          <a:xfrm>
            <a:off x="1136650" y="1844675"/>
            <a:ext cx="68707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獲</a:t>
            </a:r>
            <a:r>
              <a:rPr lang="en-US" sz="2800" b="0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國科會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傑出研究獎，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每次20分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獲</a:t>
            </a:r>
            <a:r>
              <a:rPr lang="en-US" sz="2800" b="0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國科會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甲、乙種研究獎，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每次3分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擔任</a:t>
            </a:r>
            <a:r>
              <a:rPr lang="en-US" sz="2800" b="0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國科會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研究計畫主持人，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每次3分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crosoft JhengHe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(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多年期計畫，一年計一次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🞐"/>
            </a:pPr>
            <a:r>
              <a:rPr lang="en-US" sz="2800" b="0" i="0" u="sng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國科會優秀年輕學者計畫且擔任主持人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sng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每次5分</a:t>
            </a: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0" i="0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6156325" y="5662612"/>
            <a:ext cx="2251075" cy="58578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承辦窗口：研發處 研究企劃組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聯絡分機：2522，李嫦孺專員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390525" y="365125"/>
            <a:ext cx="5976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icrosoft JhengHe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研究及產學合作類：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如螢幕大小 (4:3)</PresentationFormat>
  <Paragraphs>307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Noto Sans Symbols</vt:lpstr>
      <vt:lpstr>微軟正黑體</vt:lpstr>
      <vt:lpstr>新細明體</vt:lpstr>
      <vt:lpstr>標楷體</vt:lpstr>
      <vt:lpstr>Arial</vt:lpstr>
      <vt:lpstr>Calibri</vt:lpstr>
      <vt:lpstr>Comic Sans MS</vt:lpstr>
      <vt:lpstr>Crayons</vt:lpstr>
      <vt:lpstr>1_Crayons</vt:lpstr>
      <vt:lpstr>教師升等評分細則 修正說明會</vt:lpstr>
      <vt:lpstr>研發處審核基準</vt:lpstr>
      <vt:lpstr>教師升等作業-研發處審核準備資料</vt:lpstr>
      <vt:lpstr>PowerPoint 簡報</vt:lpstr>
      <vt:lpstr>PowerPoint 簡報</vt:lpstr>
      <vt:lpstr>PowerPoint 簡報</vt:lpstr>
      <vt:lpstr>  升等配分基礎與原則 </vt:lpstr>
      <vt:lpstr>各評分項目介紹</vt:lpstr>
      <vt:lpstr>教師升等評分作業(A2-1~A2-4)</vt:lpstr>
      <vt:lpstr>教師升等評分表（A2-1） 國科會傑出研究獎</vt:lpstr>
      <vt:lpstr>教師升等評分表（A2-2） 科睿唯安（Clarivate）高被引學者榮譽</vt:lpstr>
      <vt:lpstr>教師升等評分表（A2-3） 名列Elsevier發布之全球前2%頂尖科學家</vt:lpstr>
      <vt:lpstr>教師升等評分表（A2-4） 優秀年輕學者</vt:lpstr>
      <vt:lpstr>教師升等評分表（A2-5） 甲、乙種研究獎</vt:lpstr>
      <vt:lpstr>教師升等評分表（A2-6） 擔任研究計畫主持人</vt:lpstr>
      <vt:lpstr>教師升等評分作業 (A2-7)</vt:lpstr>
      <vt:lpstr>教師升等評分表（A2-7表）</vt:lpstr>
      <vt:lpstr>教師升等評分作業 (A2-8)</vt:lpstr>
      <vt:lpstr>PowerPoint 簡報</vt:lpstr>
      <vt:lpstr>教師升等評分表（A2-8）</vt:lpstr>
      <vt:lpstr>教師升等評分表 (A2-9) </vt:lpstr>
      <vt:lpstr>教師升等評分表 (A2-10)</vt:lpstr>
      <vt:lpstr>PowerPoint 簡報</vt:lpstr>
      <vt:lpstr>PowerPoint 簡報</vt:lpstr>
      <vt:lpstr>PowerPoint 簡報</vt:lpstr>
      <vt:lpstr>教師升等評分作業 (A2-12)</vt:lpstr>
      <vt:lpstr>教師升等評分表（A2-12 )</vt:lpstr>
      <vt:lpstr>教師升等評分表（C3-9表）</vt:lpstr>
      <vt:lpstr>教師升等評分表（C3-11之1跟2）</vt:lpstr>
      <vt:lpstr>教師升等評分表（C3-11之1跟2）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教師升等評分細則 修正說明會</dc:title>
  <dc:creator>UserPC</dc:creator>
  <cp:lastModifiedBy>Administrator</cp:lastModifiedBy>
  <cp:revision>1</cp:revision>
  <dcterms:created xsi:type="dcterms:W3CDTF">2010-12-07T02:57:52Z</dcterms:created>
  <dcterms:modified xsi:type="dcterms:W3CDTF">2026-03-18T07:03:23Z</dcterms:modified>
</cp:coreProperties>
</file>