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82" r:id="rId4"/>
    <p:sldId id="272" r:id="rId5"/>
    <p:sldId id="271" r:id="rId6"/>
    <p:sldId id="280" r:id="rId7"/>
    <p:sldId id="274" r:id="rId8"/>
    <p:sldId id="275" r:id="rId9"/>
    <p:sldId id="283" r:id="rId10"/>
    <p:sldId id="273" r:id="rId11"/>
    <p:sldId id="265" r:id="rId12"/>
    <p:sldId id="284" r:id="rId13"/>
    <p:sldId id="261" r:id="rId14"/>
  </p:sldIdLst>
  <p:sldSz cx="6858000" cy="9906000" type="A4"/>
  <p:notesSz cx="6797675" cy="9928225"/>
  <p:embeddedFontLst>
    <p:embeddedFont>
      <p:font typeface="華康粗圓體" panose="02010609010101010101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軟正黑體" panose="020B0604030504040204" pitchFamily="34" charset="-120"/>
      <p:regular r:id="rId21"/>
      <p:bold r:id="rId22"/>
    </p:embeddedFont>
    <p:embeddedFont>
      <p:font typeface="標楷體" panose="03000509000000000000" pitchFamily="65" charset="-120"/>
      <p:regular r:id="rId2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02C"/>
    <a:srgbClr val="A9C571"/>
    <a:srgbClr val="AEC87A"/>
    <a:srgbClr val="C1F6FF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17" y="55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920AC-7BD3-4B42-B622-30F1AEB50D3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4F78-358D-47D9-8ED8-BE0154378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21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93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35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64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041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40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35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54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1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4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31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65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90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下方空位可擺放插圖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F78-358D-47D9-8ED8-BE01543787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06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29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82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53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5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0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64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60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98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9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79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32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5655-EB89-4D2C-9919-B86C7721F9BB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5194-E13F-427C-88CB-958D0C1EDF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7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dmin3.yuntech.edu.tw/~aex2021_4hp1jegg/index.php/2022-11-21-06-49-41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s://admin3.yuntech.edu.tw/~aex2021_4hp1jegg/index.php/all-list/item/394-2022-12-03-03-58-19" TargetMode="Externa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10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8" y="1153754"/>
            <a:ext cx="6836052" cy="227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15552"/>
            <a:ext cx="6858000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49599" y="632520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11302</a:t>
            </a:r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r"/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人事室編印 每月</a:t>
            </a:r>
            <a:r>
              <a:rPr lang="en-US" altLang="zh-TW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000" spc="1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日出刊</a:t>
            </a:r>
            <a:endParaRPr lang="en-US" altLang="zh-TW" sz="1000" spc="15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92560"/>
            <a:ext cx="6858000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137" y="89555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spc="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國立雲林科技大學</a:t>
            </a:r>
          </a:p>
          <a:p>
            <a:r>
              <a:rPr lang="zh-TW" altLang="en-US" sz="2400" b="1" spc="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     人事</a:t>
            </a:r>
            <a:r>
              <a:rPr lang="en-US" altLang="zh-TW" sz="2400" b="1" spc="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e</a:t>
            </a:r>
            <a:r>
              <a:rPr lang="zh-TW" altLang="en-US" sz="2400" b="1" spc="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報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6858"/>
              </p:ext>
            </p:extLst>
          </p:nvPr>
        </p:nvGraphicFramePr>
        <p:xfrm>
          <a:off x="473300" y="4160912"/>
          <a:ext cx="5836020" cy="368647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72570">
                  <a:extLst>
                    <a:ext uri="{9D8B030D-6E8A-4147-A177-3AD203B41FA5}">
                      <a16:colId xmlns:a16="http://schemas.microsoft.com/office/drawing/2014/main" val="470415688"/>
                    </a:ext>
                  </a:extLst>
                </a:gridCol>
                <a:gridCol w="5563450">
                  <a:extLst>
                    <a:ext uri="{9D8B030D-6E8A-4147-A177-3AD203B41FA5}">
                      <a16:colId xmlns:a16="http://schemas.microsoft.com/office/drawing/2014/main" val="3694456754"/>
                    </a:ext>
                  </a:extLst>
                </a:gridCol>
              </a:tblGrid>
              <a:tr h="5164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3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修正「性別工作平等申訴審議處理辦法」，名稱並修正為「性別平等工作申訴審議處理辦法」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	</a:t>
                      </a: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430167726"/>
                  </a:ext>
                </a:extLst>
              </a:tr>
              <a:tr h="5167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3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「性別平等工作法律扶助辦法」修正發布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3652635507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3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「性別平等工作法施行細則」發布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1124151260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3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「工作場所性騷擾防治措施準則」發布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1632062044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3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公務人員退休撫卹基金管理條例施行細則修正發布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2082007617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3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「公務人員執行職務意外傷亡慰問金發給辦法」第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條修正發布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479854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3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日修正公布之勞動事件法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1929086057"/>
                  </a:ext>
                </a:extLst>
              </a:tr>
            </a:tbl>
          </a:graphicData>
        </a:graphic>
      </p:graphicFrame>
      <p:pic>
        <p:nvPicPr>
          <p:cNvPr id="19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 16"/>
          <p:cNvSpPr/>
          <p:nvPr/>
        </p:nvSpPr>
        <p:spPr>
          <a:xfrm>
            <a:off x="1052736" y="3553127"/>
            <a:ext cx="2780392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42329" y="36181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法令宣導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058253" y="3633496"/>
            <a:ext cx="177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Decree Declared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19444" r="20808" b="28333"/>
          <a:stretch/>
        </p:blipFill>
        <p:spPr>
          <a:xfrm rot="20759663">
            <a:off x="3704050" y="267689"/>
            <a:ext cx="545549" cy="5663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32" y="3368825"/>
            <a:ext cx="715496" cy="744116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F549A7B-BF86-4ADA-B324-F425FD9C3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00533"/>
              </p:ext>
            </p:extLst>
          </p:nvPr>
        </p:nvGraphicFramePr>
        <p:xfrm>
          <a:off x="742446" y="7850822"/>
          <a:ext cx="5563450" cy="10328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563450">
                  <a:extLst>
                    <a:ext uri="{9D8B030D-6E8A-4147-A177-3AD203B41FA5}">
                      <a16:colId xmlns:a16="http://schemas.microsoft.com/office/drawing/2014/main" val="1449144304"/>
                    </a:ext>
                  </a:extLst>
                </a:gridCol>
              </a:tblGrid>
              <a:tr h="516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公務人員考試錄取人員訓練期滿請領考試及格證書作業要點」第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點修正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389796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修正「全國軍公教員工待遇支給要點」第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點附表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「公教人員婚喪生育補助表」，並自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 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日生效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1" i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3295474715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05B0E2A-72D4-4190-BA1F-DA0423658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20987"/>
              </p:ext>
            </p:extLst>
          </p:nvPr>
        </p:nvGraphicFramePr>
        <p:xfrm>
          <a:off x="469876" y="7850398"/>
          <a:ext cx="272570" cy="10328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72570">
                  <a:extLst>
                    <a:ext uri="{9D8B030D-6E8A-4147-A177-3AD203B41FA5}">
                      <a16:colId xmlns:a16="http://schemas.microsoft.com/office/drawing/2014/main" val="2099382997"/>
                    </a:ext>
                  </a:extLst>
                </a:gridCol>
              </a:tblGrid>
              <a:tr h="516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3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2427746994"/>
                  </a:ext>
                </a:extLst>
              </a:tr>
              <a:tr h="516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3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000" marR="54000" marT="54000" marB="54000" anchor="ctr"/>
                </a:tc>
                <a:extLst>
                  <a:ext uri="{0D108BD9-81ED-4DB2-BD59-A6C34878D82A}">
                    <a16:rowId xmlns:a16="http://schemas.microsoft.com/office/drawing/2014/main" val="123343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8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485160" y="594288"/>
            <a:ext cx="2681969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4713" y="6467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當月壽星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20969" y="662166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Month Birthday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95512"/>
              </p:ext>
            </p:extLst>
          </p:nvPr>
        </p:nvGraphicFramePr>
        <p:xfrm>
          <a:off x="485160" y="1225851"/>
          <a:ext cx="5832650" cy="70275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4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041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月份壽星名單</a:t>
                      </a:r>
                      <a:endParaRPr lang="zh-TW" altLang="en-US" sz="1800" b="1" kern="12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工程科技研究所博士班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黃建盛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方國定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吳尚德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鄭景俗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555284750"/>
                  </a:ext>
                </a:extLst>
              </a:tr>
              <a:tr h="3720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吳先晃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孫嘉明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986518881"/>
                  </a:ext>
                </a:extLst>
              </a:tr>
              <a:tr h="372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林伯仁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高階管理碩士學位學程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朱家賢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773242392"/>
                  </a:ext>
                </a:extLst>
              </a:tr>
              <a:tr h="372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王耀諄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設計學院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陳淑美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565132033"/>
                  </a:ext>
                </a:extLst>
              </a:tr>
              <a:tr h="37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環境與安全衛生工程系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萬騰州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曾誰我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980540422"/>
                  </a:ext>
                </a:extLst>
              </a:tr>
              <a:tr h="372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環境與安全衛生工程系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趙玉雲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李宥蓄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643518029"/>
                  </a:ext>
                </a:extLst>
              </a:tr>
              <a:tr h="37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化學工程與材料工程系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陳國裕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視覺傳達設計系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胡文淵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828585182"/>
                  </a:ext>
                </a:extLst>
              </a:tr>
              <a:tr h="372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化學工程與材料工程系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周宗翰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視覺傳達設計系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徐秀蓉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876405527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營建工程系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張玉欣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建築與室內設計系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劉銓芝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10245679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李家綾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數位媒體設計系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翁漢騰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01384067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管理學院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張婉茹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數位媒體設計系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白乃遠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105387682"/>
                  </a:ext>
                </a:extLst>
              </a:tr>
              <a:tr h="37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江德曼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創意生活設計系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林沂品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168216266"/>
                  </a:ext>
                </a:extLst>
              </a:tr>
              <a:tr h="372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張雅珮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創意生活設計系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劉秉承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992924136"/>
                  </a:ext>
                </a:extLst>
              </a:tr>
              <a:tr h="3720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工業工程與管理系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林怡君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歐書華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244925906"/>
                  </a:ext>
                </a:extLst>
              </a:tr>
              <a:tr h="372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工業工程與管理系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劉奕辰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文化資產維護系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王瀞苡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067963136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古東明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文化資產維護系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徐雨村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366713948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168" y="8673485"/>
            <a:ext cx="1146147" cy="5730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51" y="9035890"/>
            <a:ext cx="59746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476672" y="748449"/>
            <a:ext cx="2681969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6672" y="8009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當月壽星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41741" y="84114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Month Birthday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88100"/>
              </p:ext>
            </p:extLst>
          </p:nvPr>
        </p:nvGraphicFramePr>
        <p:xfrm>
          <a:off x="493084" y="1393573"/>
          <a:ext cx="6038676" cy="689621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02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</a:t>
                      </a:r>
                      <a:r>
                        <a:rPr lang="zh-TW" altLang="en-US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</a:t>
                      </a:r>
                      <a:r>
                        <a:rPr lang="en-US" alt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zh-TW" altLang="en-US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月份壽星名單</a:t>
                      </a:r>
                      <a:endParaRPr lang="zh-TW" altLang="en-US" sz="1800" kern="12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粗圓體" panose="02010609010101010101" pitchFamily="49" charset="-120"/>
                        <a:ea typeface="華康粗圓體" panose="02010609010101010101" pitchFamily="49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  <a:endParaRPr lang="en-US" alt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漢學應用研究所碩士班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張美娟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衛生教育組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高珊婷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270782253"/>
                  </a:ext>
                </a:extLst>
              </a:tr>
              <a:tr h="36606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漢學應用研究所碩士班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林葉連</a:t>
                      </a:r>
                    </a:p>
                  </a:txBody>
                  <a:tcPr marL="7315" marR="7315" marT="731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陳柏村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425427755"/>
                  </a:ext>
                </a:extLst>
              </a:tr>
              <a:tr h="36606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漢學應用研究所碩士班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葉衽榤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林玲文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4731457"/>
                  </a:ext>
                </a:extLst>
              </a:tr>
              <a:tr h="36606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漢學應用研究所碩士班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林韋伶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詹坤松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527454596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科技法律研究所碩士班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徐應松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出納組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蔡慧諭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61921408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休閒運動研究所碩士班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林恩賜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出納組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蔡創宇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017456666"/>
                  </a:ext>
                </a:extLst>
              </a:tr>
              <a:tr h="366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材料科技研究所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陳元宗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營繕組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駱乃慧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559438439"/>
                  </a:ext>
                </a:extLst>
              </a:tr>
              <a:tr h="36606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材料科技研究所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李景明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文書組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郭明鳳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389851917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師資培育中心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劉佳郁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資產經營管理組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劉榮富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722341325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通識教育中心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黃秀瑜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國際事務處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張瑋婷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540792396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產業科技學士學位學程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潘志龍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國際交流組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張舒涵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71126019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智慧機器人學士學位學程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蕭佳明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國際交流組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林心怡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129790906"/>
                  </a:ext>
                </a:extLst>
              </a:tr>
              <a:tr h="366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人事室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劉慧貞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圖書館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推展服務組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林雅娟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256647754"/>
                  </a:ext>
                </a:extLst>
              </a:tr>
              <a:tr h="36606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人事室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王蕙芳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圖書館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技術服務組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李如薰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143137961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課程及教學組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蔡宛蒨</a:t>
                      </a:r>
                    </a:p>
                  </a:txBody>
                  <a:tcPr marL="7315" marR="7315" marT="73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資訊中心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陳宏儒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717438189"/>
                  </a:ext>
                </a:extLst>
              </a:tr>
              <a:tr h="366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生活輔導組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陳錦瑩</a:t>
                      </a:r>
                    </a:p>
                  </a:txBody>
                  <a:tcPr marL="7315" marR="7315" marT="731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資訊中心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周庭夷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788849149"/>
                  </a:ext>
                </a:extLst>
              </a:tr>
              <a:tr h="36606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生活輔導組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黃莉婷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資訊中心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媒體與服務組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劉忠義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823202904"/>
                  </a:ext>
                </a:extLst>
              </a:tr>
            </a:tbl>
          </a:graphicData>
        </a:graphic>
      </p:graphicFrame>
      <p:sp>
        <p:nvSpPr>
          <p:cNvPr id="2" name="矩形圖說文字 1"/>
          <p:cNvSpPr/>
          <p:nvPr/>
        </p:nvSpPr>
        <p:spPr>
          <a:xfrm>
            <a:off x="4725144" y="8733488"/>
            <a:ext cx="1122027" cy="405203"/>
          </a:xfrm>
          <a:prstGeom prst="wedgeRectCallout">
            <a:avLst>
              <a:gd name="adj1" fmla="val 46352"/>
              <a:gd name="adj2" fmla="val 8614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生日快樂！</a:t>
            </a:r>
          </a:p>
        </p:txBody>
      </p:sp>
      <p:sp>
        <p:nvSpPr>
          <p:cNvPr id="15" name="矩形 14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>
            <a:off x="179660" y="9108508"/>
            <a:ext cx="594022" cy="3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476672" y="748449"/>
            <a:ext cx="2681969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6672" y="8009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當月壽星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41741" y="84114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Month Birthday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18225"/>
              </p:ext>
            </p:extLst>
          </p:nvPr>
        </p:nvGraphicFramePr>
        <p:xfrm>
          <a:off x="493084" y="1393573"/>
          <a:ext cx="6038676" cy="14122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2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024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</a:t>
                      </a:r>
                      <a:r>
                        <a:rPr lang="zh-TW" altLang="en-US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年</a:t>
                      </a:r>
                      <a:r>
                        <a:rPr lang="en-US" alt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zh-TW" altLang="en-US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月份壽星名單</a:t>
                      </a:r>
                      <a:endParaRPr lang="zh-TW" altLang="en-US" sz="1800" kern="12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粗圓體" panose="02010609010101010101" pitchFamily="49" charset="-120"/>
                        <a:ea typeface="華康粗圓體" panose="02010609010101010101" pitchFamily="49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  <a:endParaRPr lang="en-US" altLang="zh-TW" sz="13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3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資訊中心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李國良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270782253"/>
                  </a:ext>
                </a:extLst>
              </a:tr>
              <a:tr h="3660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環境安全科技中心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安全衛生組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陳欣怡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425427755"/>
                  </a:ext>
                </a:extLst>
              </a:tr>
            </a:tbl>
          </a:graphicData>
        </a:graphic>
      </p:graphicFrame>
      <p:sp>
        <p:nvSpPr>
          <p:cNvPr id="2" name="矩形圖說文字 1"/>
          <p:cNvSpPr/>
          <p:nvPr/>
        </p:nvSpPr>
        <p:spPr>
          <a:xfrm>
            <a:off x="4725144" y="8733488"/>
            <a:ext cx="1122027" cy="405203"/>
          </a:xfrm>
          <a:prstGeom prst="wedgeRectCallout">
            <a:avLst>
              <a:gd name="adj1" fmla="val 46352"/>
              <a:gd name="adj2" fmla="val 8614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生日快樂！</a:t>
            </a:r>
          </a:p>
        </p:txBody>
      </p:sp>
      <p:sp>
        <p:nvSpPr>
          <p:cNvPr id="15" name="矩形 14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>
            <a:off x="179660" y="9108508"/>
            <a:ext cx="594022" cy="3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>
            <a:off x="438828" y="589577"/>
            <a:ext cx="3271044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87822" y="638991"/>
            <a:ext cx="203132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員工協助方案專區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389574" y="652896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EAP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 </a:t>
            </a: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Topics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2" name="心形 1"/>
          <p:cNvSpPr/>
          <p:nvPr/>
        </p:nvSpPr>
        <p:spPr>
          <a:xfrm rot="1531460">
            <a:off x="3601156" y="349387"/>
            <a:ext cx="227379" cy="227379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心形 23"/>
          <p:cNvSpPr/>
          <p:nvPr/>
        </p:nvSpPr>
        <p:spPr>
          <a:xfrm rot="2755341">
            <a:off x="3730056" y="675306"/>
            <a:ext cx="186066" cy="18606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30725" y="72688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2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>
            <a:off x="179660" y="9108508"/>
            <a:ext cx="594022" cy="36870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6496F2AB-A2C2-4414-837C-D8CA3AC09762}"/>
              </a:ext>
            </a:extLst>
          </p:cNvPr>
          <p:cNvSpPr txBox="1"/>
          <p:nvPr/>
        </p:nvSpPr>
        <p:spPr>
          <a:xfrm>
            <a:off x="213421" y="1276511"/>
            <a:ext cx="6153505" cy="705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說謝謝，翻轉情緒</a:t>
            </a:r>
            <a:endParaRPr lang="zh-TW" altLang="zh-TW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>
              <a:lnSpc>
                <a:spcPts val="2600"/>
              </a:lnSpc>
            </a:pPr>
            <a:r>
              <a:rPr lang="zh-TW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諮商輔導中心 </a:t>
            </a:r>
            <a:r>
              <a:rPr lang="zh-TW" altLang="zh-TW" sz="1400" b="1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賴瑩怡</a:t>
            </a:r>
            <a:r>
              <a:rPr lang="zh-TW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兼任心理師 </a:t>
            </a:r>
          </a:p>
          <a:p>
            <a:pPr indent="304800">
              <a:lnSpc>
                <a:spcPts val="2600"/>
              </a:lnSpc>
            </a:pPr>
            <a:r>
              <a:rPr lang="zh-TW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幾天前看了一篇文章，標題寫常說「謝謝」不僅能紓壓，還能消弭阻礙大腦發展的負面情緒，引起了我的好奇而仔細地閱讀了這篇文章，同時也不免回想自己在日常生活中是否有常開口說請、對不起和謝謝您呢？當我們的生活模式固定或因工作的壓力與家務的繁忙，對於家人或朋友為我們做些什麼時，似乎久而久之將他人的付出變得理所當然，而忽略表達我們的謝意。</a:t>
            </a:r>
          </a:p>
          <a:p>
            <a:pPr indent="304800">
              <a:lnSpc>
                <a:spcPts val="2600"/>
              </a:lnSpc>
            </a:pPr>
            <a:r>
              <a:rPr lang="en-US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章提到對他人表達謝意，便是對他人打開心胸，當我們對別人好，受人感謝或我們主動感謝別人時，大腦便會分泌一種稱為幸福激素的「催情素」，而「催情素」的分泌能撫慰人心，增加與人的信賴感，且能消除壓力使人感受到幸福。因文章的啟發，自己便在日常生活中做了一點小試驗，下班後的日常總需匆忙且迅速的打理孩子的晚餐與盥洗，與先生的對話往往顯得急躁與不耐，那天無意間隨口對先生說了一句「謝謝你把孩子的衣物整理得真整齊」，我發現這句話為自己與先生日常的緊繃與急躁，帶來了稍稍的緩和與平靜，也因為這樣我們才發現日常家務的繁忙而忽略了彼此的感受，而一句不經意的感謝，改善了緊繃的氛圍。</a:t>
            </a:r>
          </a:p>
          <a:p>
            <a:pPr indent="304800">
              <a:lnSpc>
                <a:spcPts val="2600"/>
              </a:lnSpc>
            </a:pPr>
            <a:r>
              <a:rPr lang="en-US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往往我們對邊最親近的人越不容易表達謝意，總感到難為情，但其實只要我們透過練習，對身邊的人都能敞開心胸，將日常再瑣碎不過的事情也心懷感謝，並將這份心意說出來，很快就能與對方自然的產生共鳴，漸漸感受到關係微妙的變化，如此一來不僅在人際互動上能獲得良好的回應，對自己情緒也能有更好的轉換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D7D5219-3AC0-4A14-9EF0-508AC1621627}"/>
              </a:ext>
            </a:extLst>
          </p:cNvPr>
          <p:cNvSpPr txBox="1"/>
          <p:nvPr/>
        </p:nvSpPr>
        <p:spPr>
          <a:xfrm>
            <a:off x="2571836" y="8259098"/>
            <a:ext cx="4286164" cy="377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文章來源</a:t>
            </a:r>
            <a:r>
              <a:rPr lang="en-US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本校諮商輔導中心</a:t>
            </a:r>
            <a:r>
              <a:rPr lang="en-US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資源大全</a:t>
            </a:r>
            <a:r>
              <a:rPr lang="en-US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心靈雲集</a:t>
            </a:r>
            <a:r>
              <a:rPr lang="en-US" altLang="zh-TW" sz="1200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(108.07)</a:t>
            </a:r>
            <a:endParaRPr lang="zh-TW" altLang="zh-TW" sz="12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0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65467"/>
              </p:ext>
            </p:extLst>
          </p:nvPr>
        </p:nvGraphicFramePr>
        <p:xfrm>
          <a:off x="404664" y="992560"/>
          <a:ext cx="5858684" cy="50976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408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修正「全國軍公教員工待遇支給要點」第</a:t>
                      </a:r>
                      <a:r>
                        <a:rPr lang="en-US" altLang="zh-TW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點附表八「公教人員婚喪生育補助表」有關生育補助相關規定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圓角矩形 10"/>
          <p:cNvSpPr/>
          <p:nvPr/>
        </p:nvSpPr>
        <p:spPr>
          <a:xfrm>
            <a:off x="1196752" y="296578"/>
            <a:ext cx="2808312" cy="479958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3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19444" r="20808" b="28333"/>
          <a:stretch/>
        </p:blipFill>
        <p:spPr>
          <a:xfrm>
            <a:off x="412983" y="267724"/>
            <a:ext cx="666778" cy="6635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 rot="21374273">
            <a:off x="202150" y="9223985"/>
            <a:ext cx="700481" cy="43477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 rot="791761">
            <a:off x="938725" y="9256620"/>
            <a:ext cx="520523" cy="323082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FEF53D43-0A8B-42BB-A974-39729D40372C}"/>
              </a:ext>
            </a:extLst>
          </p:cNvPr>
          <p:cNvSpPr txBox="1"/>
          <p:nvPr/>
        </p:nvSpPr>
        <p:spPr>
          <a:xfrm>
            <a:off x="2209765" y="353619"/>
            <a:ext cx="177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Decree Declared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0CB85B9-D3B2-4CD6-8E63-BE07016AE7CB}"/>
              </a:ext>
            </a:extLst>
          </p:cNvPr>
          <p:cNvSpPr txBox="1"/>
          <p:nvPr/>
        </p:nvSpPr>
        <p:spPr>
          <a:xfrm>
            <a:off x="1196568" y="3512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法令宣導</a:t>
            </a:r>
          </a:p>
        </p:txBody>
      </p:sp>
    </p:spTree>
    <p:extLst>
      <p:ext uri="{BB962C8B-B14F-4D97-AF65-F5344CB8AC3E}">
        <p14:creationId xmlns:p14="http://schemas.microsoft.com/office/powerpoint/2010/main" val="11019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42603"/>
              </p:ext>
            </p:extLst>
          </p:nvPr>
        </p:nvGraphicFramePr>
        <p:xfrm>
          <a:off x="404664" y="992560"/>
          <a:ext cx="5858684" cy="558000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408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提醒您善用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等公務園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學習平臺之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公務人員</a:t>
                      </a:r>
                      <a:r>
                        <a:rPr lang="en-US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小時課程專區</a:t>
                      </a:r>
                      <a:r>
                        <a:rPr lang="en-US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含海洋重要知識、性別主流化、人權教育、行政中立、轉型正義</a:t>
                      </a:r>
                      <a:r>
                        <a:rPr lang="en-US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自主完成公務人員每年度必須完成課程學習時數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依據「各機關公務員性別主流化訓練計畫」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每人每年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應至少完成施以</a:t>
                      </a:r>
                      <a:r>
                        <a:rPr lang="en-US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之課程訓練。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性別平等業務人員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性騷擾防治業務人員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，每年應完成</a:t>
                      </a:r>
                      <a:r>
                        <a:rPr lang="en-US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進階課程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訓練，其中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性騷擾防治業務人員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之訓練，應包含</a:t>
                      </a:r>
                      <a:r>
                        <a:rPr lang="en-US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200" b="1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性騷擾防治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434608546"/>
                  </a:ext>
                </a:extLst>
              </a:tr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歡迎各位同仁多加利用本校員工協助相關資源，詳參本校人事室網頁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en-US" altLang="zh-TW" sz="1200" b="1" u="sng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3"/>
                        </a:rPr>
                        <a:t>員工協助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校內資源彙整表</a:t>
                      </a:r>
                      <a:r>
                        <a:rPr lang="zh-TW" altLang="zh-TW" sz="1200" u="sng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哺集乳室設置概況表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，也歡迎校內各單位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或同仁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踴躍提供校內員工協助措施並與本室聯繫，各單位推動服務方案時，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應審酌不同性別、身心障礙同仁等需求情形，方案設計宜將疫情期間因應作為納入考量，以強化同仁身心健康為目標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30065973"/>
                  </a:ext>
                </a:extLst>
              </a:tr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sng" kern="120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4"/>
                        </a:rPr>
                        <a:t>員工特約商店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(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子女托育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提供同仁生活上的協助措施，請自行上網瀏覽參考運用，消費時請留意商家實際營業狀況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含安全措施</a:t>
                      </a: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，如發現商家有違反法令或建議事項，請立即連絡本校人事室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032433096"/>
                  </a:ext>
                </a:extLst>
              </a:tr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申雇主對求職人或所僱用員工，不得以種族、階級、語言、思想、宗教、黨派、籍貫、出生地、性別、性傾向、年齡、婚姻、容貌、五官、身心障礙、星座、血型或以往工會會員身分為由，予以歧視。違反者，處新臺幣</a:t>
                      </a: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萬元以上</a:t>
                      </a: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萬元以下罰鍰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4010842789"/>
                  </a:ext>
                </a:extLst>
              </a:tr>
              <a:tr h="4670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為避免職場就業</a:t>
                      </a: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性別歧視，各單位應確實遵循性別工作平等法及就業服務法等規定，重視職場性別工作平等問題，不得有就業</a:t>
                      </a: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性別歧視之觀念或行為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60011550"/>
                  </a:ext>
                </a:extLst>
              </a:tr>
              <a:tr h="4189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endParaRPr lang="zh-TW" altLang="en-US" sz="13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為建構性別友善職場</a:t>
                      </a:r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，支持友善家庭政策，鼓勵各位同仁參與家務及家庭照顧，育兒及家務共同分擔，使家務分擔平等互惠</a:t>
                      </a:r>
                      <a:r>
                        <a:rPr lang="zh-TW" altLang="en-US" sz="1200" b="1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相關資訊請參閱人事室首頁最新消息。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3194590019"/>
                  </a:ext>
                </a:extLst>
              </a:tr>
            </a:tbl>
          </a:graphicData>
        </a:graphic>
      </p:graphicFrame>
      <p:sp>
        <p:nvSpPr>
          <p:cNvPr id="11" name="圓角矩形 10"/>
          <p:cNvSpPr/>
          <p:nvPr/>
        </p:nvSpPr>
        <p:spPr>
          <a:xfrm>
            <a:off x="1196752" y="296578"/>
            <a:ext cx="2576170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21193" y="366402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業務報導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182552" y="370104"/>
            <a:ext cx="15840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Business News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3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19444" r="20808" b="28333"/>
          <a:stretch/>
        </p:blipFill>
        <p:spPr>
          <a:xfrm>
            <a:off x="412983" y="267724"/>
            <a:ext cx="666778" cy="6635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 rot="21374273">
            <a:off x="202150" y="9223985"/>
            <a:ext cx="700481" cy="43477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32951" r="30741" b="35186"/>
          <a:stretch/>
        </p:blipFill>
        <p:spPr>
          <a:xfrm rot="791761">
            <a:off x="938725" y="9256620"/>
            <a:ext cx="520523" cy="3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471557" y="574881"/>
            <a:ext cx="2912801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8381" y="6152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人事動態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500085" y="626566"/>
            <a:ext cx="193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Personnel Change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4664" y="118882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人員異動名單：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31501"/>
              </p:ext>
            </p:extLst>
          </p:nvPr>
        </p:nvGraphicFramePr>
        <p:xfrm>
          <a:off x="505676" y="1797001"/>
          <a:ext cx="5861250" cy="65058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異動原因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原職機關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　　稱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新職機關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　　稱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到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職日期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86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吳進安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漢學應用研究所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649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周學韜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電子工程系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2004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林春強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化學工程與材料工程系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889000" indent="-889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7048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林智汶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化學工程與材料工程系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059695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張睦雄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3D3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營建工程系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3072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郭世謀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3D3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視覺傳達設計系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550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陳文照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3D3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材料科技研究所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5121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陳志遠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3D3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90549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陳燕錫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  <a:endParaRPr kumimoji="0" lang="zh-TW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D3D3D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5856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賴明茂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建築與室內設計系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492705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聶志高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建築與室內設計系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315" marR="7315" marT="731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8127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謝文英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D3D3D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退休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技術及職業教育研究所</a:t>
                      </a:r>
                      <a:r>
                        <a:rPr lang="en-US" altLang="zh-TW" sz="1200" b="0" i="0" u="none" strike="noStrike" dirty="0">
                          <a:solidFill>
                            <a:srgbClr val="3D3D3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889000" indent="-889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31562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梅文逢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lang="zh-TW" sz="1200" b="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1837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王斯弘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lang="zh-TW" altLang="zh-TW" sz="1200" b="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專案教師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6685976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507097" y="624220"/>
            <a:ext cx="2912801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89273" y="6953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人事動態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556067" y="702980"/>
            <a:ext cx="193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Personnel Change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5031" y="12195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人員異動名單：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61202"/>
              </p:ext>
            </p:extLst>
          </p:nvPr>
        </p:nvGraphicFramePr>
        <p:xfrm>
          <a:off x="510128" y="1628524"/>
          <a:ext cx="5861250" cy="74168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異動原因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原職機關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　　稱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新職機關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　　稱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到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職日期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廖哲浩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專案教師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741680" marR="0" lvl="0" indent="-74168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52555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李建緯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資工系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8921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劉塗中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53865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李京翰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專案教師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6238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李晶菁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應外系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35366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陳正龍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新進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材料所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1486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鄭月秀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離職</a:t>
                      </a: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設計所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88848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黃雅玲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離職</a:t>
                      </a: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視傳系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649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謝文敏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離職</a:t>
                      </a: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應外系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55686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林品妤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離職</a:t>
                      </a: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產經博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專案助理教授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200" b="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113.02.01</a:t>
                      </a:r>
                      <a:endParaRPr kumimoji="0" lang="zh-TW" altLang="zh-TW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82501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詹思妍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新進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113.01.25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22128064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張舒涵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新進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國際事務處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113.02.01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35284771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廖恩妤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離職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職務代理人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113.02.01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42029981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邢麗晶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離職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應外系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博士後研究人員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113.02.01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7213551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林思慧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留停回職復薪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體育室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113.02.01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08213212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趙玉雲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新進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環安系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113.02.05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620276919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8831624"/>
            <a:ext cx="648072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507097" y="624220"/>
            <a:ext cx="2912801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89273" y="6953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人事動態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556067" y="702980"/>
            <a:ext cx="193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Personnel Change</a:t>
            </a:r>
            <a:endParaRPr lang="zh-TW" altLang="en-US" sz="16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5031" y="12195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人員異動名單：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40767"/>
              </p:ext>
            </p:extLst>
          </p:nvPr>
        </p:nvGraphicFramePr>
        <p:xfrm>
          <a:off x="510128" y="1628524"/>
          <a:ext cx="5861250" cy="13681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異動原因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原職機關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　　稱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新職機關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　　稱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到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職日期</a:t>
                      </a:r>
                      <a:endParaRPr lang="zh-TW" altLang="en-US" sz="1200" b="0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周舫聖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新進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113.02.01</a:t>
                      </a: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27252555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李佳諭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商調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學務處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315" marR="7315" marT="7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113.02.19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15" marR="7315" marT="7315" marB="0" anchor="ctr"/>
                </a:tc>
                <a:extLst>
                  <a:ext uri="{0D108BD9-81ED-4DB2-BD59-A6C34878D82A}">
                    <a16:rowId xmlns:a16="http://schemas.microsoft.com/office/drawing/2014/main" val="1315892171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7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448071" y="526031"/>
            <a:ext cx="2087001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0200" y="57852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活動剪影 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84784" y="5869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Activities</a:t>
            </a:r>
          </a:p>
        </p:txBody>
      </p:sp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-27384" y="931059"/>
            <a:ext cx="3284595" cy="736829"/>
            <a:chOff x="201911" y="931059"/>
            <a:chExt cx="3284595" cy="736829"/>
          </a:xfrm>
        </p:grpSpPr>
        <p:sp>
          <p:nvSpPr>
            <p:cNvPr id="3" name="文字方塊 2"/>
            <p:cNvSpPr txBox="1"/>
            <p:nvPr/>
          </p:nvSpPr>
          <p:spPr>
            <a:xfrm>
              <a:off x="836712" y="1136576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校長拜年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(113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6" b="89973" l="9959" r="95325">
                          <a14:foregroundMark x1="25407" y1="50949" x2="25407" y2="50949"/>
                          <a14:foregroundMark x1="19512" y1="59079" x2="19512" y2="59079"/>
                          <a14:foregroundMark x1="21341" y1="68835" x2="21341" y2="68835"/>
                          <a14:foregroundMark x1="20528" y1="63415" x2="20528" y2="63415"/>
                          <a14:foregroundMark x1="27236" y1="57995" x2="27236" y2="57995"/>
                          <a14:foregroundMark x1="28455" y1="53930" x2="28455" y2="53930"/>
                          <a14:foregroundMark x1="30081" y1="70461" x2="30081" y2="70461"/>
                          <a14:foregroundMark x1="27033" y1="66667" x2="27033" y2="66667"/>
                          <a14:foregroundMark x1="25610" y1="73984" x2="25610" y2="73984"/>
                          <a14:foregroundMark x1="23374" y1="63686" x2="23374" y2="63686"/>
                          <a14:foregroundMark x1="24390" y1="55827" x2="24390" y2="55827"/>
                          <a14:foregroundMark x1="25000" y1="52304" x2="25000" y2="52304"/>
                          <a14:foregroundMark x1="95325" y1="60434" x2="95325" y2="60434"/>
                          <a14:backgroundMark x1="44919" y1="26558" x2="42480" y2="44173"/>
                          <a14:backgroundMark x1="30894" y1="37398" x2="35772" y2="73171"/>
                          <a14:backgroundMark x1="48577" y1="76152" x2="48577" y2="76152"/>
                          <a14:backgroundMark x1="64634" y1="75339" x2="64634" y2="75339"/>
                          <a14:backgroundMark x1="51626" y1="79133" x2="51626" y2="79133"/>
                          <a14:backgroundMark x1="63821" y1="78591" x2="63821" y2="78591"/>
                          <a14:backgroundMark x1="69309" y1="79404" x2="69309" y2="79404"/>
                          <a14:backgroundMark x1="67276" y1="83198" x2="67276" y2="83198"/>
                          <a14:backgroundMark x1="77846" y1="82656" x2="62398" y2="82927"/>
                          <a14:backgroundMark x1="54065" y1="48509" x2="54065" y2="48509"/>
                          <a14:backgroundMark x1="27236" y1="52575" x2="27236" y2="52575"/>
                          <a14:backgroundMark x1="25813" y1="47967" x2="25813" y2="47967"/>
                          <a14:backgroundMark x1="24593" y1="52033" x2="24593" y2="52033"/>
                          <a14:backgroundMark x1="25203" y1="53930" x2="25203" y2="53930"/>
                          <a14:backgroundMark x1="26220" y1="69106" x2="26220" y2="69106"/>
                          <a14:backgroundMark x1="25203" y1="67751" x2="25203" y2="67751"/>
                          <a14:backgroundMark x1="24187" y1="64499" x2="24187" y2="64499"/>
                          <a14:backgroundMark x1="24390" y1="57724" x2="24390" y2="5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41865">
              <a:off x="201911" y="958120"/>
              <a:ext cx="946357" cy="709768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6" b="89973" l="9959" r="95325">
                          <a14:foregroundMark x1="25407" y1="50949" x2="25407" y2="50949"/>
                          <a14:foregroundMark x1="19512" y1="59079" x2="19512" y2="59079"/>
                          <a14:foregroundMark x1="21341" y1="68835" x2="21341" y2="68835"/>
                          <a14:foregroundMark x1="20528" y1="63415" x2="20528" y2="63415"/>
                          <a14:foregroundMark x1="27236" y1="57995" x2="27236" y2="57995"/>
                          <a14:foregroundMark x1="28455" y1="53930" x2="28455" y2="53930"/>
                          <a14:foregroundMark x1="30081" y1="70461" x2="30081" y2="70461"/>
                          <a14:foregroundMark x1="27033" y1="66667" x2="27033" y2="66667"/>
                          <a14:foregroundMark x1="25610" y1="73984" x2="25610" y2="73984"/>
                          <a14:foregroundMark x1="23374" y1="63686" x2="23374" y2="63686"/>
                          <a14:foregroundMark x1="24390" y1="55827" x2="24390" y2="55827"/>
                          <a14:foregroundMark x1="25000" y1="52304" x2="25000" y2="52304"/>
                          <a14:foregroundMark x1="95325" y1="60434" x2="95325" y2="60434"/>
                          <a14:backgroundMark x1="44919" y1="26558" x2="42480" y2="44173"/>
                          <a14:backgroundMark x1="30894" y1="37398" x2="35772" y2="73171"/>
                          <a14:backgroundMark x1="48577" y1="76152" x2="48577" y2="76152"/>
                          <a14:backgroundMark x1="64634" y1="75339" x2="64634" y2="75339"/>
                          <a14:backgroundMark x1="51626" y1="79133" x2="51626" y2="79133"/>
                          <a14:backgroundMark x1="63821" y1="78591" x2="63821" y2="78591"/>
                          <a14:backgroundMark x1="69309" y1="79404" x2="69309" y2="79404"/>
                          <a14:backgroundMark x1="67276" y1="83198" x2="67276" y2="83198"/>
                          <a14:backgroundMark x1="77846" y1="82656" x2="62398" y2="82927"/>
                          <a14:backgroundMark x1="54065" y1="48509" x2="54065" y2="48509"/>
                          <a14:backgroundMark x1="27236" y1="52575" x2="27236" y2="52575"/>
                          <a14:backgroundMark x1="25813" y1="47967" x2="25813" y2="47967"/>
                          <a14:backgroundMark x1="24593" y1="52033" x2="24593" y2="52033"/>
                          <a14:backgroundMark x1="25203" y1="53930" x2="25203" y2="53930"/>
                          <a14:backgroundMark x1="26220" y1="69106" x2="26220" y2="69106"/>
                          <a14:backgroundMark x1="25203" y1="67751" x2="25203" y2="67751"/>
                          <a14:backgroundMark x1="24187" y1="64499" x2="24187" y2="64499"/>
                          <a14:backgroundMark x1="24390" y1="57724" x2="24390" y2="5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58135" flipH="1">
              <a:off x="2540149" y="931059"/>
              <a:ext cx="946357" cy="709768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104ABE29-41E6-4C27-8B5C-630F534E6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" y="1809871"/>
            <a:ext cx="3189037" cy="212602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E7DAE5F-9816-4F4A-A75B-9D78E64292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2" y="1824305"/>
            <a:ext cx="3167386" cy="2111591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18926B33-797E-4D12-B683-8EC3E2CF2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24" y="4155425"/>
            <a:ext cx="3167388" cy="2111591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D01C67B2-FFD1-4167-AEA0-37317FC238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6577188"/>
            <a:ext cx="3081842" cy="2054561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35C16E8F-88C2-438D-A63E-E3A6E6EBFF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82" y="6566108"/>
            <a:ext cx="3081842" cy="20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448071" y="526031"/>
            <a:ext cx="2087001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0200" y="57852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活動剪影 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84784" y="5869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Activities</a:t>
            </a:r>
          </a:p>
        </p:txBody>
      </p:sp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-27384" y="931059"/>
            <a:ext cx="3284595" cy="736829"/>
            <a:chOff x="201911" y="931059"/>
            <a:chExt cx="3284595" cy="736829"/>
          </a:xfrm>
        </p:grpSpPr>
        <p:sp>
          <p:nvSpPr>
            <p:cNvPr id="19" name="文字方塊 18"/>
            <p:cNvSpPr txBox="1"/>
            <p:nvPr/>
          </p:nvSpPr>
          <p:spPr>
            <a:xfrm>
              <a:off x="836712" y="1136576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校長拜年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(113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6" b="89973" l="9959" r="95325">
                          <a14:foregroundMark x1="25407" y1="50949" x2="25407" y2="50949"/>
                          <a14:foregroundMark x1="19512" y1="59079" x2="19512" y2="59079"/>
                          <a14:foregroundMark x1="21341" y1="68835" x2="21341" y2="68835"/>
                          <a14:foregroundMark x1="20528" y1="63415" x2="20528" y2="63415"/>
                          <a14:foregroundMark x1="27236" y1="57995" x2="27236" y2="57995"/>
                          <a14:foregroundMark x1="28455" y1="53930" x2="28455" y2="53930"/>
                          <a14:foregroundMark x1="30081" y1="70461" x2="30081" y2="70461"/>
                          <a14:foregroundMark x1="27033" y1="66667" x2="27033" y2="66667"/>
                          <a14:foregroundMark x1="25610" y1="73984" x2="25610" y2="73984"/>
                          <a14:foregroundMark x1="23374" y1="63686" x2="23374" y2="63686"/>
                          <a14:foregroundMark x1="24390" y1="55827" x2="24390" y2="55827"/>
                          <a14:foregroundMark x1="25000" y1="52304" x2="25000" y2="52304"/>
                          <a14:foregroundMark x1="95325" y1="60434" x2="95325" y2="60434"/>
                          <a14:backgroundMark x1="44919" y1="26558" x2="42480" y2="44173"/>
                          <a14:backgroundMark x1="30894" y1="37398" x2="35772" y2="73171"/>
                          <a14:backgroundMark x1="48577" y1="76152" x2="48577" y2="76152"/>
                          <a14:backgroundMark x1="64634" y1="75339" x2="64634" y2="75339"/>
                          <a14:backgroundMark x1="51626" y1="79133" x2="51626" y2="79133"/>
                          <a14:backgroundMark x1="63821" y1="78591" x2="63821" y2="78591"/>
                          <a14:backgroundMark x1="69309" y1="79404" x2="69309" y2="79404"/>
                          <a14:backgroundMark x1="67276" y1="83198" x2="67276" y2="83198"/>
                          <a14:backgroundMark x1="77846" y1="82656" x2="62398" y2="82927"/>
                          <a14:backgroundMark x1="54065" y1="48509" x2="54065" y2="48509"/>
                          <a14:backgroundMark x1="27236" y1="52575" x2="27236" y2="52575"/>
                          <a14:backgroundMark x1="25813" y1="47967" x2="25813" y2="47967"/>
                          <a14:backgroundMark x1="24593" y1="52033" x2="24593" y2="52033"/>
                          <a14:backgroundMark x1="25203" y1="53930" x2="25203" y2="53930"/>
                          <a14:backgroundMark x1="26220" y1="69106" x2="26220" y2="69106"/>
                          <a14:backgroundMark x1="25203" y1="67751" x2="25203" y2="67751"/>
                          <a14:backgroundMark x1="24187" y1="64499" x2="24187" y2="64499"/>
                          <a14:backgroundMark x1="24390" y1="57724" x2="24390" y2="5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41865">
              <a:off x="201911" y="958120"/>
              <a:ext cx="946357" cy="70976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6" b="89973" l="9959" r="95325">
                          <a14:foregroundMark x1="25407" y1="50949" x2="25407" y2="50949"/>
                          <a14:foregroundMark x1="19512" y1="59079" x2="19512" y2="59079"/>
                          <a14:foregroundMark x1="21341" y1="68835" x2="21341" y2="68835"/>
                          <a14:foregroundMark x1="20528" y1="63415" x2="20528" y2="63415"/>
                          <a14:foregroundMark x1="27236" y1="57995" x2="27236" y2="57995"/>
                          <a14:foregroundMark x1="28455" y1="53930" x2="28455" y2="53930"/>
                          <a14:foregroundMark x1="30081" y1="70461" x2="30081" y2="70461"/>
                          <a14:foregroundMark x1="27033" y1="66667" x2="27033" y2="66667"/>
                          <a14:foregroundMark x1="25610" y1="73984" x2="25610" y2="73984"/>
                          <a14:foregroundMark x1="23374" y1="63686" x2="23374" y2="63686"/>
                          <a14:foregroundMark x1="24390" y1="55827" x2="24390" y2="55827"/>
                          <a14:foregroundMark x1="25000" y1="52304" x2="25000" y2="52304"/>
                          <a14:foregroundMark x1="95325" y1="60434" x2="95325" y2="60434"/>
                          <a14:backgroundMark x1="44919" y1="26558" x2="42480" y2="44173"/>
                          <a14:backgroundMark x1="30894" y1="37398" x2="35772" y2="73171"/>
                          <a14:backgroundMark x1="48577" y1="76152" x2="48577" y2="76152"/>
                          <a14:backgroundMark x1="64634" y1="75339" x2="64634" y2="75339"/>
                          <a14:backgroundMark x1="51626" y1="79133" x2="51626" y2="79133"/>
                          <a14:backgroundMark x1="63821" y1="78591" x2="63821" y2="78591"/>
                          <a14:backgroundMark x1="69309" y1="79404" x2="69309" y2="79404"/>
                          <a14:backgroundMark x1="67276" y1="83198" x2="67276" y2="83198"/>
                          <a14:backgroundMark x1="77846" y1="82656" x2="62398" y2="82927"/>
                          <a14:backgroundMark x1="54065" y1="48509" x2="54065" y2="48509"/>
                          <a14:backgroundMark x1="27236" y1="52575" x2="27236" y2="52575"/>
                          <a14:backgroundMark x1="25813" y1="47967" x2="25813" y2="47967"/>
                          <a14:backgroundMark x1="24593" y1="52033" x2="24593" y2="52033"/>
                          <a14:backgroundMark x1="25203" y1="53930" x2="25203" y2="53930"/>
                          <a14:backgroundMark x1="26220" y1="69106" x2="26220" y2="69106"/>
                          <a14:backgroundMark x1="25203" y1="67751" x2="25203" y2="67751"/>
                          <a14:backgroundMark x1="24187" y1="64499" x2="24187" y2="64499"/>
                          <a14:backgroundMark x1="24390" y1="57724" x2="24390" y2="5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58135" flipH="1">
              <a:off x="2540149" y="931059"/>
              <a:ext cx="946357" cy="709768"/>
            </a:xfrm>
            <a:prstGeom prst="rect">
              <a:avLst/>
            </a:prstGeom>
          </p:spPr>
        </p:pic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2BA272F3-D99E-4A31-BDBF-8B54D1479F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1" y="1855088"/>
            <a:ext cx="3038202" cy="202546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731EADD-6293-4BB4-8FD1-1ADB93BB04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61" y="1851514"/>
            <a:ext cx="3038202" cy="202546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681560D-0A44-4E38-A586-701C7BC1D1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6" y="4128534"/>
            <a:ext cx="3176199" cy="2117466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FB34E802-CF15-45F1-BB2D-D571F8CCC8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" y="6546158"/>
            <a:ext cx="3144951" cy="2096634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8545300C-831C-472A-A341-0EAFEC526C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60" y="6537562"/>
            <a:ext cx="3078121" cy="20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448071" y="526031"/>
            <a:ext cx="2087001" cy="474310"/>
          </a:xfrm>
          <a:prstGeom prst="roundRect">
            <a:avLst>
              <a:gd name="adj" fmla="val 247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0200" y="57852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活動剪影 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84784" y="5869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Activities</a:t>
            </a:r>
          </a:p>
        </p:txBody>
      </p:sp>
      <p:sp>
        <p:nvSpPr>
          <p:cNvPr id="21" name="矩形 20"/>
          <p:cNvSpPr/>
          <p:nvPr/>
        </p:nvSpPr>
        <p:spPr>
          <a:xfrm>
            <a:off x="4509120" y="-15552"/>
            <a:ext cx="2348880" cy="7383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67117" y="702980"/>
            <a:ext cx="249289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825793" y="92009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</a:t>
            </a:r>
            <a:r>
              <a:rPr lang="en-US" altLang="zh-TW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800" b="1" spc="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-15552"/>
            <a:ext cx="4365104" cy="180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65104" y="-15552"/>
            <a:ext cx="142003" cy="846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9489504"/>
            <a:ext cx="6858000" cy="416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Picture 2" descr="D:\資料\雲林科技大學-作業與報告\工讀-人事室\雲寶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5" y="8748244"/>
            <a:ext cx="748883" cy="1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-27384" y="931059"/>
            <a:ext cx="3284595" cy="736829"/>
            <a:chOff x="201911" y="931059"/>
            <a:chExt cx="3284595" cy="736829"/>
          </a:xfrm>
        </p:grpSpPr>
        <p:sp>
          <p:nvSpPr>
            <p:cNvPr id="19" name="文字方塊 18"/>
            <p:cNvSpPr txBox="1"/>
            <p:nvPr/>
          </p:nvSpPr>
          <p:spPr>
            <a:xfrm>
              <a:off x="836712" y="1136576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校長拜年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(113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1200" b="1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6" b="89973" l="9959" r="95325">
                          <a14:foregroundMark x1="25407" y1="50949" x2="25407" y2="50949"/>
                          <a14:foregroundMark x1="19512" y1="59079" x2="19512" y2="59079"/>
                          <a14:foregroundMark x1="21341" y1="68835" x2="21341" y2="68835"/>
                          <a14:foregroundMark x1="20528" y1="63415" x2="20528" y2="63415"/>
                          <a14:foregroundMark x1="27236" y1="57995" x2="27236" y2="57995"/>
                          <a14:foregroundMark x1="28455" y1="53930" x2="28455" y2="53930"/>
                          <a14:foregroundMark x1="30081" y1="70461" x2="30081" y2="70461"/>
                          <a14:foregroundMark x1="27033" y1="66667" x2="27033" y2="66667"/>
                          <a14:foregroundMark x1="25610" y1="73984" x2="25610" y2="73984"/>
                          <a14:foregroundMark x1="23374" y1="63686" x2="23374" y2="63686"/>
                          <a14:foregroundMark x1="24390" y1="55827" x2="24390" y2="55827"/>
                          <a14:foregroundMark x1="25000" y1="52304" x2="25000" y2="52304"/>
                          <a14:foregroundMark x1="95325" y1="60434" x2="95325" y2="60434"/>
                          <a14:backgroundMark x1="44919" y1="26558" x2="42480" y2="44173"/>
                          <a14:backgroundMark x1="30894" y1="37398" x2="35772" y2="73171"/>
                          <a14:backgroundMark x1="48577" y1="76152" x2="48577" y2="76152"/>
                          <a14:backgroundMark x1="64634" y1="75339" x2="64634" y2="75339"/>
                          <a14:backgroundMark x1="51626" y1="79133" x2="51626" y2="79133"/>
                          <a14:backgroundMark x1="63821" y1="78591" x2="63821" y2="78591"/>
                          <a14:backgroundMark x1="69309" y1="79404" x2="69309" y2="79404"/>
                          <a14:backgroundMark x1="67276" y1="83198" x2="67276" y2="83198"/>
                          <a14:backgroundMark x1="77846" y1="82656" x2="62398" y2="82927"/>
                          <a14:backgroundMark x1="54065" y1="48509" x2="54065" y2="48509"/>
                          <a14:backgroundMark x1="27236" y1="52575" x2="27236" y2="52575"/>
                          <a14:backgroundMark x1="25813" y1="47967" x2="25813" y2="47967"/>
                          <a14:backgroundMark x1="24593" y1="52033" x2="24593" y2="52033"/>
                          <a14:backgroundMark x1="25203" y1="53930" x2="25203" y2="53930"/>
                          <a14:backgroundMark x1="26220" y1="69106" x2="26220" y2="69106"/>
                          <a14:backgroundMark x1="25203" y1="67751" x2="25203" y2="67751"/>
                          <a14:backgroundMark x1="24187" y1="64499" x2="24187" y2="64499"/>
                          <a14:backgroundMark x1="24390" y1="57724" x2="24390" y2="5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41865">
              <a:off x="201911" y="958120"/>
              <a:ext cx="946357" cy="70976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6" b="89973" l="9959" r="95325">
                          <a14:foregroundMark x1="25407" y1="50949" x2="25407" y2="50949"/>
                          <a14:foregroundMark x1="19512" y1="59079" x2="19512" y2="59079"/>
                          <a14:foregroundMark x1="21341" y1="68835" x2="21341" y2="68835"/>
                          <a14:foregroundMark x1="20528" y1="63415" x2="20528" y2="63415"/>
                          <a14:foregroundMark x1="27236" y1="57995" x2="27236" y2="57995"/>
                          <a14:foregroundMark x1="28455" y1="53930" x2="28455" y2="53930"/>
                          <a14:foregroundMark x1="30081" y1="70461" x2="30081" y2="70461"/>
                          <a14:foregroundMark x1="27033" y1="66667" x2="27033" y2="66667"/>
                          <a14:foregroundMark x1="25610" y1="73984" x2="25610" y2="73984"/>
                          <a14:foregroundMark x1="23374" y1="63686" x2="23374" y2="63686"/>
                          <a14:foregroundMark x1="24390" y1="55827" x2="24390" y2="55827"/>
                          <a14:foregroundMark x1="25000" y1="52304" x2="25000" y2="52304"/>
                          <a14:foregroundMark x1="95325" y1="60434" x2="95325" y2="60434"/>
                          <a14:backgroundMark x1="44919" y1="26558" x2="42480" y2="44173"/>
                          <a14:backgroundMark x1="30894" y1="37398" x2="35772" y2="73171"/>
                          <a14:backgroundMark x1="48577" y1="76152" x2="48577" y2="76152"/>
                          <a14:backgroundMark x1="64634" y1="75339" x2="64634" y2="75339"/>
                          <a14:backgroundMark x1="51626" y1="79133" x2="51626" y2="79133"/>
                          <a14:backgroundMark x1="63821" y1="78591" x2="63821" y2="78591"/>
                          <a14:backgroundMark x1="69309" y1="79404" x2="69309" y2="79404"/>
                          <a14:backgroundMark x1="67276" y1="83198" x2="67276" y2="83198"/>
                          <a14:backgroundMark x1="77846" y1="82656" x2="62398" y2="82927"/>
                          <a14:backgroundMark x1="54065" y1="48509" x2="54065" y2="48509"/>
                          <a14:backgroundMark x1="27236" y1="52575" x2="27236" y2="52575"/>
                          <a14:backgroundMark x1="25813" y1="47967" x2="25813" y2="47967"/>
                          <a14:backgroundMark x1="24593" y1="52033" x2="24593" y2="52033"/>
                          <a14:backgroundMark x1="25203" y1="53930" x2="25203" y2="53930"/>
                          <a14:backgroundMark x1="26220" y1="69106" x2="26220" y2="69106"/>
                          <a14:backgroundMark x1="25203" y1="67751" x2="25203" y2="67751"/>
                          <a14:backgroundMark x1="24187" y1="64499" x2="24187" y2="64499"/>
                          <a14:backgroundMark x1="24390" y1="57724" x2="24390" y2="5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58135" flipH="1">
              <a:off x="2540149" y="931059"/>
              <a:ext cx="946357" cy="709768"/>
            </a:xfrm>
            <a:prstGeom prst="rect">
              <a:avLst/>
            </a:prstGeom>
          </p:spPr>
        </p:pic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F2434ED6-1AAB-4C7D-B7C6-5D12374FA8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8" y="3931535"/>
            <a:ext cx="3601733" cy="240115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CA83BB2-CB17-4F71-B075-2A10BC869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4" y="2130319"/>
            <a:ext cx="3236579" cy="215771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902D95B8-D55B-46BD-B8AC-0678CA988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0" y="5563968"/>
            <a:ext cx="3236579" cy="21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2175</Words>
  <Application>Microsoft Office PowerPoint</Application>
  <PresentationFormat>A4 紙張 (210x297 公釐)</PresentationFormat>
  <Paragraphs>402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華康粗圓體</vt:lpstr>
      <vt:lpstr>Calibri</vt:lpstr>
      <vt:lpstr>標楷體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Administrator</cp:lastModifiedBy>
  <cp:revision>266</cp:revision>
  <cp:lastPrinted>2020-02-15T09:49:26Z</cp:lastPrinted>
  <dcterms:created xsi:type="dcterms:W3CDTF">2019-05-21T16:18:30Z</dcterms:created>
  <dcterms:modified xsi:type="dcterms:W3CDTF">2024-02-16T08:48:07Z</dcterms:modified>
</cp:coreProperties>
</file>